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88" r:id="rId8"/>
    <p:sldId id="265" r:id="rId9"/>
    <p:sldId id="267" r:id="rId10"/>
    <p:sldId id="259" r:id="rId11"/>
    <p:sldId id="266" r:id="rId12"/>
    <p:sldId id="269" r:id="rId13"/>
    <p:sldId id="268" r:id="rId14"/>
    <p:sldId id="260" r:id="rId15"/>
    <p:sldId id="273" r:id="rId16"/>
    <p:sldId id="271" r:id="rId17"/>
    <p:sldId id="270" r:id="rId18"/>
    <p:sldId id="277" r:id="rId19"/>
    <p:sldId id="276" r:id="rId20"/>
    <p:sldId id="280" r:id="rId21"/>
    <p:sldId id="275" r:id="rId22"/>
    <p:sldId id="281" r:id="rId23"/>
    <p:sldId id="279" r:id="rId24"/>
    <p:sldId id="289" r:id="rId25"/>
    <p:sldId id="278" r:id="rId26"/>
    <p:sldId id="291" r:id="rId27"/>
    <p:sldId id="286" r:id="rId28"/>
    <p:sldId id="283" r:id="rId29"/>
    <p:sldId id="282" r:id="rId30"/>
    <p:sldId id="287" r:id="rId31"/>
    <p:sldId id="28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953" autoAdjust="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CB70-C2D1-47C7-A2DB-B80BAC8A0A7C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49B6-5FD9-481C-BFAA-7A58FE4A0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CB70-C2D1-47C7-A2DB-B80BAC8A0A7C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49B6-5FD9-481C-BFAA-7A58FE4A0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CB70-C2D1-47C7-A2DB-B80BAC8A0A7C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49B6-5FD9-481C-BFAA-7A58FE4A0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CB70-C2D1-47C7-A2DB-B80BAC8A0A7C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49B6-5FD9-481C-BFAA-7A58FE4A0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CB70-C2D1-47C7-A2DB-B80BAC8A0A7C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49B6-5FD9-481C-BFAA-7A58FE4A0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CB70-C2D1-47C7-A2DB-B80BAC8A0A7C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49B6-5FD9-481C-BFAA-7A58FE4A0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CB70-C2D1-47C7-A2DB-B80BAC8A0A7C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49B6-5FD9-481C-BFAA-7A58FE4A0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CB70-C2D1-47C7-A2DB-B80BAC8A0A7C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49B6-5FD9-481C-BFAA-7A58FE4A0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CB70-C2D1-47C7-A2DB-B80BAC8A0A7C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49B6-5FD9-481C-BFAA-7A58FE4A0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CB70-C2D1-47C7-A2DB-B80BAC8A0A7C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49B6-5FD9-481C-BFAA-7A58FE4A0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CB70-C2D1-47C7-A2DB-B80BAC8A0A7C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49B6-5FD9-481C-BFAA-7A58FE4A0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ACB70-C2D1-47C7-A2DB-B80BAC8A0A7C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549B6-5FD9-481C-BFAA-7A58FE4A0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урок\фон1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наталья\Desktop\сингапур\1 001.jpg"/>
          <p:cNvPicPr/>
          <p:nvPr/>
        </p:nvPicPr>
        <p:blipFill rotWithShape="1">
          <a:blip r:embed="rId3"/>
          <a:srcRect l="55291" t="56251" r="25652" b="24525"/>
          <a:stretch/>
        </p:blipFill>
        <p:spPr bwMode="auto">
          <a:xfrm>
            <a:off x="4929190" y="1500174"/>
            <a:ext cx="3071834" cy="3714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/>
          </a:extLst>
        </p:spPr>
      </p:pic>
      <p:sp>
        <p:nvSpPr>
          <p:cNvPr id="6" name="TextBox 5"/>
          <p:cNvSpPr txBox="1"/>
          <p:nvPr/>
        </p:nvSpPr>
        <p:spPr>
          <a:xfrm>
            <a:off x="5214942" y="357166"/>
            <a:ext cx="1550937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 five!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урок\фон1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857232"/>
            <a:ext cx="23574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R …</a:t>
            </a:r>
          </a:p>
          <a:p>
            <a:r>
              <a:rPr lang="en-US" sz="9600" b="1" dirty="0" smtClean="0">
                <a:solidFill>
                  <a:srgbClr val="FF0000"/>
                </a:solidFill>
              </a:rPr>
              <a:t>R … </a:t>
            </a:r>
          </a:p>
          <a:p>
            <a:r>
              <a:rPr lang="en-US" sz="9600" b="1" dirty="0" smtClean="0">
                <a:solidFill>
                  <a:srgbClr val="FF0000"/>
                </a:solidFill>
              </a:rPr>
              <a:t>R …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5206" y="142852"/>
            <a:ext cx="1767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Corners 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0"/>
            <a:ext cx="51067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Three Rs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1000108"/>
            <a:ext cx="6817507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educe - </a:t>
            </a:r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уменьшить</a:t>
            </a:r>
            <a:endParaRPr lang="ru-RU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2214554"/>
            <a:ext cx="7293022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euse</a:t>
            </a:r>
            <a:r>
              <a:rPr lang="ru-RU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использовать </a:t>
            </a:r>
          </a:p>
          <a:p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снова</a:t>
            </a:r>
            <a:endParaRPr lang="ru-RU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4214818"/>
            <a:ext cx="8453917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ecycle</a:t>
            </a:r>
            <a:r>
              <a:rPr lang="ru-RU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  <a:r>
              <a:rPr lang="ru-RU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перерабатывать</a:t>
            </a:r>
            <a:endParaRPr lang="ru-RU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 descr="C:\Users\наталья\Desktop\4.jpg"/>
          <p:cNvPicPr/>
          <p:nvPr/>
        </p:nvPicPr>
        <p:blipFill rotWithShape="1">
          <a:blip r:embed="rId3"/>
          <a:srcRect l="55291" t="68139" r="24080" b="22819"/>
          <a:stretch/>
        </p:blipFill>
        <p:spPr bwMode="auto">
          <a:xfrm>
            <a:off x="6786578" y="642918"/>
            <a:ext cx="2571736" cy="1714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урок\фон1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928670"/>
            <a:ext cx="88583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True/false</a:t>
            </a:r>
            <a:endParaRPr lang="ru-RU" sz="2800" b="1" dirty="0" smtClean="0"/>
          </a:p>
          <a:p>
            <a:endParaRPr lang="ru-RU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 smtClean="0"/>
              <a:t>To reduce the amount of waste you should buy extra things.</a:t>
            </a:r>
            <a:endParaRPr lang="ru-RU" sz="2800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 smtClean="0"/>
              <a:t>You can reuse old bags, jars and others.</a:t>
            </a:r>
            <a:endParaRPr lang="ru-RU" sz="2800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 smtClean="0"/>
              <a:t>If you have an old jar, you can make a container for pencils.</a:t>
            </a:r>
            <a:endParaRPr lang="ru-RU" sz="2800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 smtClean="0"/>
              <a:t>You should use four rubbish bins in your house.</a:t>
            </a:r>
            <a:endParaRPr lang="ru-RU" sz="2800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 smtClean="0"/>
              <a:t> Please put paper and glass in the same recycling box.</a:t>
            </a:r>
            <a:endParaRPr lang="ru-RU" sz="2800" b="1" dirty="0" smtClean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урок\фон1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142844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D:\таня\для семинара дифференц\0aef7ada-8221-11e3-9c52-22000a9193db-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5327" y="2857496"/>
            <a:ext cx="3638674" cy="3429024"/>
          </a:xfrm>
          <a:prstGeom prst="rect">
            <a:avLst/>
          </a:prstGeom>
          <a:noFill/>
        </p:spPr>
      </p:pic>
      <p:pic>
        <p:nvPicPr>
          <p:cNvPr id="7" name="Рисунок 6" descr="C:\Users\наталья\Desktop\4.jpg"/>
          <p:cNvPicPr/>
          <p:nvPr/>
        </p:nvPicPr>
        <p:blipFill rotWithShape="1">
          <a:blip r:embed="rId4"/>
          <a:srcRect l="55291" t="68139" r="24080" b="22819"/>
          <a:stretch/>
        </p:blipFill>
        <p:spPr bwMode="auto">
          <a:xfrm>
            <a:off x="6572264" y="714356"/>
            <a:ext cx="2571736" cy="1714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/>
          </a:extLst>
        </p:spPr>
      </p:pic>
      <p:sp>
        <p:nvSpPr>
          <p:cNvPr id="8" name="TextBox 7"/>
          <p:cNvSpPr txBox="1"/>
          <p:nvPr/>
        </p:nvSpPr>
        <p:spPr>
          <a:xfrm>
            <a:off x="6929454" y="214290"/>
            <a:ext cx="1767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Corners 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28" y="571480"/>
            <a:ext cx="135646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7200" b="1" dirty="0" smtClean="0"/>
              <a:t>F</a:t>
            </a:r>
          </a:p>
          <a:p>
            <a:pPr marL="342900" indent="-342900">
              <a:buAutoNum type="arabicPeriod"/>
            </a:pPr>
            <a:r>
              <a:rPr lang="en-US" sz="7200" b="1" dirty="0" smtClean="0"/>
              <a:t>T</a:t>
            </a:r>
          </a:p>
          <a:p>
            <a:pPr marL="342900" indent="-342900">
              <a:buAutoNum type="arabicPeriod"/>
            </a:pPr>
            <a:r>
              <a:rPr lang="en-US" sz="7200" b="1" dirty="0" smtClean="0"/>
              <a:t>T</a:t>
            </a:r>
          </a:p>
          <a:p>
            <a:pPr marL="342900" indent="-342900">
              <a:buAutoNum type="arabicPeriod"/>
            </a:pPr>
            <a:r>
              <a:rPr lang="en-US" sz="7200" b="1" dirty="0" smtClean="0"/>
              <a:t>T</a:t>
            </a:r>
          </a:p>
          <a:p>
            <a:pPr marL="342900" indent="-342900">
              <a:buAutoNum type="arabicPeriod"/>
            </a:pPr>
            <a:r>
              <a:rPr lang="en-US" sz="7200" b="1" dirty="0" smtClean="0"/>
              <a:t>F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урок\фон1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3429000"/>
            <a:ext cx="751827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throw away/reuse/don`t/things/can/you/which/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4286256"/>
            <a:ext cx="6629572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Don`t throw away things 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which you can reuse.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Documents and Settings\Admin\Рабочий стол\greenpeace4.png"/>
          <p:cNvPicPr>
            <a:picLocks noChangeAspect="1" noChangeArrowheads="1"/>
          </p:cNvPicPr>
          <p:nvPr/>
        </p:nvPicPr>
        <p:blipFill>
          <a:blip r:embed="rId3"/>
          <a:srcRect b="50000"/>
          <a:stretch>
            <a:fillRect/>
          </a:stretch>
        </p:blipFill>
        <p:spPr bwMode="auto">
          <a:xfrm>
            <a:off x="714348" y="285728"/>
            <a:ext cx="7679525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урок\фон1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наталья\Desktop\микс пеа 001.jpg"/>
          <p:cNvPicPr/>
          <p:nvPr/>
        </p:nvPicPr>
        <p:blipFill rotWithShape="1">
          <a:blip r:embed="rId3"/>
          <a:srcRect l="32958" t="13618" r="35409" b="63879"/>
          <a:stretch/>
        </p:blipFill>
        <p:spPr bwMode="auto">
          <a:xfrm>
            <a:off x="6715140" y="1000108"/>
            <a:ext cx="2214578" cy="2357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/>
          </a:extLst>
        </p:spPr>
      </p:pic>
      <p:sp>
        <p:nvSpPr>
          <p:cNvPr id="7" name="TextBox 6"/>
          <p:cNvSpPr txBox="1"/>
          <p:nvPr/>
        </p:nvSpPr>
        <p:spPr>
          <a:xfrm>
            <a:off x="6195564" y="214290"/>
            <a:ext cx="294843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 Pair Share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8624" y="1428736"/>
            <a:ext cx="454498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урок\фон1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571480"/>
            <a:ext cx="4000528" cy="50783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5400" b="1" dirty="0" err="1" smtClean="0"/>
              <a:t>aluminium</a:t>
            </a:r>
            <a:endParaRPr lang="en-US" sz="5400" b="1" dirty="0" smtClean="0"/>
          </a:p>
          <a:p>
            <a:pPr marL="342900" indent="-342900">
              <a:buAutoNum type="arabicPeriod"/>
            </a:pPr>
            <a:r>
              <a:rPr lang="en-US" sz="5400" b="1" dirty="0" smtClean="0"/>
              <a:t>glass</a:t>
            </a:r>
          </a:p>
          <a:p>
            <a:pPr marL="342900" indent="-342900">
              <a:buAutoNum type="arabicPeriod"/>
            </a:pPr>
            <a:r>
              <a:rPr lang="en-US" sz="5400" b="1" dirty="0" smtClean="0"/>
              <a:t>cardboard</a:t>
            </a:r>
          </a:p>
          <a:p>
            <a:pPr marL="342900" indent="-342900">
              <a:buAutoNum type="arabicPeriod"/>
            </a:pPr>
            <a:r>
              <a:rPr lang="en-US" sz="5400" b="1" dirty="0" smtClean="0"/>
              <a:t>paper</a:t>
            </a:r>
          </a:p>
          <a:p>
            <a:pPr marL="342900" indent="-342900">
              <a:buAutoNum type="arabicPeriod"/>
            </a:pPr>
            <a:r>
              <a:rPr lang="en-US" sz="5400" b="1" dirty="0" smtClean="0"/>
              <a:t>plastic</a:t>
            </a:r>
          </a:p>
          <a:p>
            <a:pPr marL="342900" indent="-342900">
              <a:buAutoNum type="arabicPeriod"/>
            </a:pPr>
            <a:r>
              <a:rPr lang="en-US" sz="5400" b="1" dirty="0" smtClean="0"/>
              <a:t>metal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урок\фон1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2976" y="3857628"/>
            <a:ext cx="728667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your rubbish in the bin. 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Documents and Settings\Admin\Рабочий стол\greenpeace4.png"/>
          <p:cNvPicPr>
            <a:picLocks noChangeAspect="1" noChangeArrowheads="1"/>
          </p:cNvPicPr>
          <p:nvPr/>
        </p:nvPicPr>
        <p:blipFill>
          <a:blip r:embed="rId3"/>
          <a:srcRect b="50000"/>
          <a:stretch>
            <a:fillRect/>
          </a:stretch>
        </p:blipFill>
        <p:spPr bwMode="auto">
          <a:xfrm>
            <a:off x="714348" y="285728"/>
            <a:ext cx="7679525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урок\фон1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First Conditional</a:t>
            </a: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214282" y="1600200"/>
            <a:ext cx="847251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If you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throw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away plastic, you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will pollute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nature.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If you 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hrow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away plastic, you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won`t save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nature.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You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will pollute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nature if you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throw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away plastic.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урок\фон1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28794" y="500042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Complete the sentences</a:t>
            </a:r>
            <a:endParaRPr lang="ru-RU" sz="3200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071546"/>
            <a:ext cx="8572560" cy="52629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If you eat healthy food, you … (feel) better.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514350" marR="0" lvl="0" indent="-5143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If we ban plastic bags, we … (not use) them.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514350" marR="0" lvl="0" indent="-5143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If turtles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eat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plastic bags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they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`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ll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die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514350" marR="0" lvl="0" indent="-5143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You will recycle containers if you …(want) to help our Planet.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514350" marR="0" lvl="0" indent="-5143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People …(not save) the rivers  if they pollute them.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2132" y="1285860"/>
            <a:ext cx="152394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feel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8" y="2000240"/>
            <a:ext cx="187724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won`t use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4612" y="2643182"/>
            <a:ext cx="86921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eat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5140" y="3500438"/>
            <a:ext cx="126284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670" y="4929198"/>
            <a:ext cx="204395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won`t save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урок\фон1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1357299"/>
          <a:ext cx="6929487" cy="414992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454851"/>
                <a:gridCol w="2238445"/>
                <a:gridCol w="2236191"/>
              </a:tblGrid>
              <a:tr h="1283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6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66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6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66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6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66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098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ru-RU" sz="7200" b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If</a:t>
                      </a:r>
                      <a:endParaRPr lang="ru-RU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ru-RU" sz="7200" b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646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7200" b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 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7200" b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7200" b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1000100" y="1857364"/>
            <a:ext cx="5857916" cy="1588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-454855" y="3607595"/>
            <a:ext cx="3205186" cy="9524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71538" y="1928802"/>
            <a:ext cx="6286544" cy="3000396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Рисунок 13" descr="C:\Users\наталья\Desktop\джот тотс 001.jpg"/>
          <p:cNvPicPr/>
          <p:nvPr/>
        </p:nvPicPr>
        <p:blipFill rotWithShape="1">
          <a:blip r:embed="rId3"/>
          <a:srcRect l="29039" t="72381" r="53262" b="17794"/>
          <a:stretch/>
        </p:blipFill>
        <p:spPr bwMode="auto">
          <a:xfrm>
            <a:off x="7000892" y="571480"/>
            <a:ext cx="2000232" cy="1500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/>
          </a:extLst>
        </p:spPr>
      </p:pic>
      <p:sp>
        <p:nvSpPr>
          <p:cNvPr id="16" name="TextBox 15"/>
          <p:cNvSpPr txBox="1"/>
          <p:nvPr/>
        </p:nvSpPr>
        <p:spPr>
          <a:xfrm>
            <a:off x="6927816" y="142852"/>
            <a:ext cx="221618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 </a:t>
            </a:r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Toe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урок\фон1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урок\жестяная банка.jpg"/>
          <p:cNvPicPr>
            <a:picLocks noChangeAspect="1" noChangeArrowheads="1"/>
          </p:cNvPicPr>
          <p:nvPr/>
        </p:nvPicPr>
        <p:blipFill>
          <a:blip r:embed="rId3"/>
          <a:srcRect r="51186"/>
          <a:stretch>
            <a:fillRect/>
          </a:stretch>
        </p:blipFill>
        <p:spPr bwMode="auto">
          <a:xfrm>
            <a:off x="3929058" y="0"/>
            <a:ext cx="1244636" cy="2285992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урок\пакет  молока.jpg"/>
          <p:cNvPicPr>
            <a:picLocks noChangeAspect="1" noChangeArrowheads="1"/>
          </p:cNvPicPr>
          <p:nvPr/>
        </p:nvPicPr>
        <p:blipFill>
          <a:blip r:embed="rId4" cstate="print"/>
          <a:srcRect r="50000"/>
          <a:stretch>
            <a:fillRect/>
          </a:stretch>
        </p:blipFill>
        <p:spPr bwMode="auto">
          <a:xfrm>
            <a:off x="142844" y="3000372"/>
            <a:ext cx="1463373" cy="2984134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урок\plastic-water-bottles.jpg"/>
          <p:cNvPicPr>
            <a:picLocks noChangeAspect="1" noChangeArrowheads="1"/>
          </p:cNvPicPr>
          <p:nvPr/>
        </p:nvPicPr>
        <p:blipFill>
          <a:blip r:embed="rId5"/>
          <a:srcRect l="31262" t="7441" r="30072" b="3261"/>
          <a:stretch>
            <a:fillRect/>
          </a:stretch>
        </p:blipFill>
        <p:spPr bwMode="auto">
          <a:xfrm>
            <a:off x="7643834" y="3714752"/>
            <a:ext cx="1285884" cy="25717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14744" y="2143116"/>
            <a:ext cx="136768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b="1" dirty="0" smtClean="0">
                <a:solidFill>
                  <a:srgbClr val="FF0000"/>
                </a:solidFill>
              </a:rPr>
              <a:t>?</a:t>
            </a:r>
            <a:endParaRPr lang="ru-RU" sz="199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урок\фон1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1" descr="C:\Documents and Settings\Admin\Рабочий стол\урок\Рисунок2.png"/>
          <p:cNvPicPr>
            <a:picLocks noChangeAspect="1" noChangeArrowheads="1"/>
          </p:cNvPicPr>
          <p:nvPr/>
        </p:nvPicPr>
        <p:blipFill>
          <a:blip r:embed="rId3"/>
          <a:srcRect l="3173" t="6309" r="1630" b="7372"/>
          <a:stretch>
            <a:fillRect/>
          </a:stretch>
        </p:blipFill>
        <p:spPr bwMode="auto">
          <a:xfrm>
            <a:off x="285720" y="1285860"/>
            <a:ext cx="6643734" cy="4519917"/>
          </a:xfrm>
          <a:prstGeom prst="rect">
            <a:avLst/>
          </a:prstGeom>
          <a:noFill/>
        </p:spPr>
      </p:pic>
      <p:pic>
        <p:nvPicPr>
          <p:cNvPr id="8" name="Рисунок 7" descr="C:\Users\наталья\Desktop\7.jpg"/>
          <p:cNvPicPr/>
          <p:nvPr/>
        </p:nvPicPr>
        <p:blipFill rotWithShape="1">
          <a:blip r:embed="rId4"/>
          <a:srcRect l="39103" t="59327" r="40937" b="19140"/>
          <a:stretch/>
        </p:blipFill>
        <p:spPr bwMode="auto">
          <a:xfrm>
            <a:off x="7072330" y="1142984"/>
            <a:ext cx="1571636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/>
          </a:extLst>
        </p:spPr>
      </p:pic>
      <p:sp>
        <p:nvSpPr>
          <p:cNvPr id="9" name="TextBox 8"/>
          <p:cNvSpPr txBox="1"/>
          <p:nvPr/>
        </p:nvSpPr>
        <p:spPr>
          <a:xfrm>
            <a:off x="6500826" y="0"/>
            <a:ext cx="2506712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off – </a:t>
            </a:r>
          </a:p>
          <a:p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Touch down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урок\фон1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57356" y="214290"/>
            <a:ext cx="58990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b="1" dirty="0" smtClean="0"/>
          </a:p>
          <a:p>
            <a:r>
              <a:rPr lang="en-US" sz="3200" b="1" dirty="0" smtClean="0"/>
              <a:t>Match the parts of the sentences.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1785926"/>
            <a:ext cx="75724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just"/>
            <a:r>
              <a:rPr lang="en-US" sz="2800" b="1" dirty="0" smtClean="0">
                <a:solidFill>
                  <a:srgbClr val="FF0000"/>
                </a:solidFill>
              </a:rPr>
              <a:t>1d </a:t>
            </a:r>
          </a:p>
          <a:p>
            <a:pPr marL="514350" indent="-514350" algn="just"/>
            <a:r>
              <a:rPr lang="en-US" sz="2800" b="1" dirty="0" smtClean="0"/>
              <a:t>If you want to throw plastic and glass, you won`t put them in the same bin.</a:t>
            </a:r>
            <a:endParaRPr lang="ru-RU" sz="2800" b="1" dirty="0" smtClean="0"/>
          </a:p>
          <a:p>
            <a:pPr marL="514350" indent="-514350" algn="just"/>
            <a:r>
              <a:rPr lang="en-US" sz="2800" b="1" dirty="0" smtClean="0">
                <a:solidFill>
                  <a:srgbClr val="FF0000"/>
                </a:solidFill>
              </a:rPr>
              <a:t>2a </a:t>
            </a:r>
          </a:p>
          <a:p>
            <a:pPr marL="514350" indent="-514350" algn="just"/>
            <a:r>
              <a:rPr lang="en-US" sz="2800" b="1" dirty="0" smtClean="0"/>
              <a:t>If you want to save our Planet, you won`t throw away a rubbish</a:t>
            </a:r>
            <a:r>
              <a:rPr lang="en-US" sz="2800" dirty="0" smtClean="0"/>
              <a:t>.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514350" indent="-514350" algn="just"/>
            <a:r>
              <a:rPr lang="en-US" sz="2800" b="1" dirty="0" smtClean="0">
                <a:solidFill>
                  <a:srgbClr val="FF0000"/>
                </a:solidFill>
              </a:rPr>
              <a:t>3e</a:t>
            </a:r>
          </a:p>
          <a:p>
            <a:pPr marL="514350" indent="-514350" algn="just"/>
            <a:r>
              <a:rPr lang="en-US" sz="2800" b="1" dirty="0" smtClean="0"/>
              <a:t>If you have an old can, you will reuse it.</a:t>
            </a:r>
            <a:endParaRPr lang="ru-RU" sz="2800" b="1" dirty="0" smtClean="0"/>
          </a:p>
          <a:p>
            <a:pPr marL="514350" indent="-514350" algn="just"/>
            <a:endParaRPr lang="ru-RU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урок\фон1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85852" y="3643314"/>
            <a:ext cx="6810454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If you want to have a clean school,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 you will draw or paint on the walls.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 you won`t draw or paint on the walls.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 you draw or paint on the walls.</a:t>
            </a:r>
          </a:p>
          <a:p>
            <a:pPr>
              <a:buFont typeface="Arial" pitchFamily="34" charset="0"/>
              <a:buChar char="•"/>
            </a:pPr>
            <a:endParaRPr lang="ru-RU" sz="3200" b="1" dirty="0"/>
          </a:p>
        </p:txBody>
      </p:sp>
      <p:pic>
        <p:nvPicPr>
          <p:cNvPr id="6" name="Picture 2" descr="C:\Documents and Settings\Admin\Рабочий стол\greenpeace4.png"/>
          <p:cNvPicPr>
            <a:picLocks noChangeAspect="1" noChangeArrowheads="1"/>
          </p:cNvPicPr>
          <p:nvPr/>
        </p:nvPicPr>
        <p:blipFill>
          <a:blip r:embed="rId3"/>
          <a:srcRect b="50000"/>
          <a:stretch>
            <a:fillRect/>
          </a:stretch>
        </p:blipFill>
        <p:spPr bwMode="auto">
          <a:xfrm>
            <a:off x="714348" y="285728"/>
            <a:ext cx="7679525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урок\фон1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57554" y="214290"/>
            <a:ext cx="250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Listening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1714488"/>
            <a:ext cx="2214578" cy="3139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“3”</a:t>
            </a: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0430" y="1785926"/>
            <a:ext cx="2214578" cy="3139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“4”</a:t>
            </a: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0826" y="1785926"/>
            <a:ext cx="2214578" cy="3139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“5”</a:t>
            </a: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урок\фон1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57554" y="214290"/>
            <a:ext cx="250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Listening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1714488"/>
            <a:ext cx="2571768" cy="33239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“3”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smtClean="0"/>
              <a:t>billions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smtClean="0"/>
              <a:t>plastic</a:t>
            </a:r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smtClean="0"/>
              <a:t>documentaries</a:t>
            </a:r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smtClean="0"/>
              <a:t>stop</a:t>
            </a:r>
            <a:r>
              <a:rPr lang="en-US" sz="2400" dirty="0" smtClean="0"/>
              <a:t> </a:t>
            </a:r>
            <a:endParaRPr lang="en-US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457200" lvl="0" indent="-457200"/>
            <a:endParaRPr lang="en-US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r>
              <a:rPr lang="en-US" b="1" dirty="0" smtClean="0">
                <a:solidFill>
                  <a:srgbClr val="FF0000"/>
                </a:solidFill>
              </a:rPr>
              <a:t>“3” – 4-3 points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r"/>
            <a:r>
              <a:rPr lang="en-US" b="1" dirty="0" smtClean="0">
                <a:solidFill>
                  <a:srgbClr val="FF0000"/>
                </a:solidFill>
              </a:rPr>
              <a:t>“2”- 2-0 points</a:t>
            </a:r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8" y="1285860"/>
            <a:ext cx="2214578" cy="40626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“4”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2800" b="1" dirty="0" smtClean="0"/>
              <a:t>F</a:t>
            </a:r>
            <a:endParaRPr lang="ru-RU" sz="2800" b="1" dirty="0" smtClean="0"/>
          </a:p>
          <a:p>
            <a:pPr marL="742950" lvl="0" indent="-742950">
              <a:buFont typeface="+mj-lt"/>
              <a:buAutoNum type="arabicPeriod"/>
            </a:pPr>
            <a:r>
              <a:rPr lang="en-US" sz="2800" b="1" dirty="0" smtClean="0"/>
              <a:t>T</a:t>
            </a:r>
            <a:endParaRPr lang="ru-RU" sz="2800" b="1" dirty="0" smtClean="0"/>
          </a:p>
          <a:p>
            <a:pPr marL="742950" lvl="0" indent="-742950">
              <a:buFont typeface="+mj-lt"/>
              <a:buAutoNum type="arabicPeriod"/>
            </a:pPr>
            <a:r>
              <a:rPr lang="en-US" sz="2800" b="1" dirty="0" smtClean="0"/>
              <a:t>T</a:t>
            </a:r>
            <a:endParaRPr lang="ru-RU" sz="2800" b="1" dirty="0" smtClean="0"/>
          </a:p>
          <a:p>
            <a:pPr marL="742950" lvl="0" indent="-742950">
              <a:buFont typeface="+mj-lt"/>
              <a:buAutoNum type="arabicPeriod"/>
            </a:pPr>
            <a:r>
              <a:rPr lang="en-US" sz="2800" b="1" dirty="0" smtClean="0"/>
              <a:t>F</a:t>
            </a:r>
            <a:endParaRPr lang="ru-RU" sz="2800" b="1" dirty="0" smtClean="0"/>
          </a:p>
          <a:p>
            <a:pPr marL="742950" lvl="0" indent="-742950">
              <a:buFont typeface="+mj-lt"/>
              <a:buAutoNum type="arabicPeriod"/>
            </a:pPr>
            <a:r>
              <a:rPr lang="en-US" sz="2800" b="1" dirty="0" smtClean="0"/>
              <a:t>F</a:t>
            </a:r>
          </a:p>
          <a:p>
            <a:pPr marL="742950" lvl="0" indent="-742950"/>
            <a:r>
              <a:rPr lang="en-US" sz="2800" b="1" dirty="0" smtClean="0"/>
              <a:t> </a:t>
            </a:r>
          </a:p>
          <a:p>
            <a:pPr algn="r"/>
            <a:r>
              <a:rPr lang="en-US" b="1" dirty="0" smtClean="0">
                <a:solidFill>
                  <a:srgbClr val="FF0000"/>
                </a:solidFill>
              </a:rPr>
              <a:t>“4” – 5 points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r"/>
            <a:r>
              <a:rPr lang="en-US" b="1" dirty="0" smtClean="0">
                <a:solidFill>
                  <a:srgbClr val="FF0000"/>
                </a:solidFill>
              </a:rPr>
              <a:t>“3” – 4-3 points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r"/>
            <a:r>
              <a:rPr lang="en-US" b="1" dirty="0" smtClean="0">
                <a:solidFill>
                  <a:srgbClr val="FF0000"/>
                </a:solidFill>
              </a:rPr>
              <a:t>“2”-  2-0 points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0826" y="1010245"/>
            <a:ext cx="2214578" cy="43396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“5”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 smtClean="0"/>
              <a:t>cardboard</a:t>
            </a:r>
            <a:r>
              <a:rPr lang="en-US" sz="2800" dirty="0" smtClean="0"/>
              <a:t> </a:t>
            </a:r>
            <a:endParaRPr lang="ru-RU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 smtClean="0"/>
              <a:t>plastic</a:t>
            </a:r>
            <a:r>
              <a:rPr lang="en-US" sz="2800" dirty="0" smtClean="0"/>
              <a:t> </a:t>
            </a:r>
            <a:endParaRPr lang="ru-RU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 smtClean="0"/>
              <a:t>resident</a:t>
            </a:r>
            <a:r>
              <a:rPr lang="en-US" sz="2800" dirty="0" smtClean="0"/>
              <a:t> </a:t>
            </a:r>
            <a:endParaRPr lang="ru-RU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 smtClean="0"/>
              <a:t>Hawaii</a:t>
            </a:r>
            <a:endParaRPr lang="ru-RU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 smtClean="0"/>
              <a:t>turtles</a:t>
            </a:r>
            <a:r>
              <a:rPr lang="en-US" sz="2800" dirty="0" smtClean="0"/>
              <a:t> </a:t>
            </a:r>
          </a:p>
          <a:p>
            <a:pPr marL="514350" lvl="0" indent="-514350"/>
            <a:endParaRPr lang="en-US" sz="2800" dirty="0" smtClean="0"/>
          </a:p>
          <a:p>
            <a:pPr algn="r"/>
            <a:r>
              <a:rPr lang="en-US" b="1" dirty="0" smtClean="0">
                <a:solidFill>
                  <a:srgbClr val="FF0000"/>
                </a:solidFill>
              </a:rPr>
              <a:t>“5” – 5 points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r"/>
            <a:r>
              <a:rPr lang="en-US" b="1" dirty="0" smtClean="0">
                <a:solidFill>
                  <a:srgbClr val="FF0000"/>
                </a:solidFill>
              </a:rPr>
              <a:t>“4” – 4 points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r"/>
            <a:r>
              <a:rPr lang="en-US" b="1" dirty="0" smtClean="0">
                <a:solidFill>
                  <a:srgbClr val="FF0000"/>
                </a:solidFill>
              </a:rPr>
              <a:t>“3” – 3 points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r"/>
            <a:r>
              <a:rPr lang="en-US" b="1" dirty="0" smtClean="0">
                <a:solidFill>
                  <a:srgbClr val="FF0000"/>
                </a:solidFill>
              </a:rPr>
              <a:t>“2” – 2-0 points</a:t>
            </a:r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урок\фон1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3714752"/>
            <a:ext cx="3556230" cy="212365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…</a:t>
            </a:r>
          </a:p>
          <a:p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3714752"/>
            <a:ext cx="6429388" cy="212365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/>
              <a:t>the amounts of waste.</a:t>
            </a:r>
            <a:endParaRPr lang="ru-RU" sz="6600" b="1" dirty="0"/>
          </a:p>
        </p:txBody>
      </p:sp>
      <p:pic>
        <p:nvPicPr>
          <p:cNvPr id="9" name="Picture 2" descr="C:\Documents and Settings\Admin\Рабочий стол\greenpeace4.png"/>
          <p:cNvPicPr>
            <a:picLocks noChangeAspect="1" noChangeArrowheads="1"/>
          </p:cNvPicPr>
          <p:nvPr/>
        </p:nvPicPr>
        <p:blipFill>
          <a:blip r:embed="rId3"/>
          <a:srcRect b="50000"/>
          <a:stretch>
            <a:fillRect/>
          </a:stretch>
        </p:blipFill>
        <p:spPr bwMode="auto">
          <a:xfrm>
            <a:off x="714348" y="285728"/>
            <a:ext cx="7679525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greenpeace4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-142900"/>
            <a:ext cx="8590419" cy="68723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14546" y="3357562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 ….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3714752"/>
            <a:ext cx="314327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solidFill>
                  <a:schemeClr val="tx1"/>
                </a:solidFill>
              </a:rPr>
              <a:t>Don`t throw away things which </a:t>
            </a:r>
          </a:p>
          <a:p>
            <a:pPr algn="just"/>
            <a:r>
              <a:rPr lang="en-US" sz="1600" b="1" dirty="0" smtClean="0">
                <a:solidFill>
                  <a:schemeClr val="tx1"/>
                </a:solidFill>
              </a:rPr>
              <a:t>you can reuse.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52" y="4429132"/>
            <a:ext cx="2786082" cy="33855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Reduce the amounts of waste.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85852" y="4857760"/>
            <a:ext cx="342902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If you want to have a beautiful school, </a:t>
            </a:r>
          </a:p>
          <a:p>
            <a:r>
              <a:rPr lang="en-US" sz="1600" b="1" dirty="0" smtClean="0"/>
              <a:t>you won`t draw or paint on the walls.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5852" y="5500702"/>
            <a:ext cx="250033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your rubbish in the bin. 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5000636"/>
            <a:ext cx="1785950" cy="163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500166" y="5929330"/>
            <a:ext cx="2886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our school tidy!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урок\фон1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86116" y="357166"/>
            <a:ext cx="24527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task</a:t>
            </a:r>
          </a:p>
          <a:p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428736"/>
            <a:ext cx="67494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Ex 3 p 94 answer the questions</a:t>
            </a:r>
          </a:p>
          <a:p>
            <a:endParaRPr lang="en-US" sz="4000" b="1" dirty="0" smtClean="0"/>
          </a:p>
          <a:p>
            <a:r>
              <a:rPr lang="en-US" sz="4000" b="1" dirty="0" smtClean="0"/>
              <a:t>Make signs for the rules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3429000"/>
            <a:ext cx="7784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Make your own rules and signs. </a:t>
            </a:r>
            <a:r>
              <a:rPr lang="en-US" sz="4000" b="1" dirty="0" smtClean="0">
                <a:solidFill>
                  <a:srgbClr val="FF0000"/>
                </a:solidFill>
              </a:rPr>
              <a:t>***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урок\фон1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4876" y="571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868" y="285728"/>
            <a:ext cx="240161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Blind Game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2" name="Picture 2" descr="C:\Documents and Settings\Admin\Рабочий стол\Рисунок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785794"/>
            <a:ext cx="2505077" cy="234649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2928934"/>
            <a:ext cx="6670544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it?</a:t>
            </a:r>
          </a:p>
          <a:p>
            <a:pPr marL="342900" indent="-342900">
              <a:buAutoNum type="arabicPeriod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it made of?</a:t>
            </a:r>
          </a:p>
          <a:p>
            <a:pPr marL="342900" indent="-342900">
              <a:buAutoNum type="arabicPeriod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we use “Three Rs”?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урок\фон1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урок\жестяная банка.jpg"/>
          <p:cNvPicPr>
            <a:picLocks noChangeAspect="1" noChangeArrowheads="1"/>
          </p:cNvPicPr>
          <p:nvPr/>
        </p:nvPicPr>
        <p:blipFill>
          <a:blip r:embed="rId3"/>
          <a:srcRect r="51186"/>
          <a:stretch>
            <a:fillRect/>
          </a:stretch>
        </p:blipFill>
        <p:spPr bwMode="auto">
          <a:xfrm>
            <a:off x="3929058" y="0"/>
            <a:ext cx="1244636" cy="2285992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урок\пакет  молока.jpg"/>
          <p:cNvPicPr>
            <a:picLocks noChangeAspect="1" noChangeArrowheads="1"/>
          </p:cNvPicPr>
          <p:nvPr/>
        </p:nvPicPr>
        <p:blipFill>
          <a:blip r:embed="rId4" cstate="print"/>
          <a:srcRect r="50000"/>
          <a:stretch>
            <a:fillRect/>
          </a:stretch>
        </p:blipFill>
        <p:spPr bwMode="auto">
          <a:xfrm>
            <a:off x="142844" y="3000372"/>
            <a:ext cx="1463373" cy="2984134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урок\plastic-water-bottles.jpg"/>
          <p:cNvPicPr>
            <a:picLocks noChangeAspect="1" noChangeArrowheads="1"/>
          </p:cNvPicPr>
          <p:nvPr/>
        </p:nvPicPr>
        <p:blipFill>
          <a:blip r:embed="rId5"/>
          <a:srcRect l="31262" t="7441" r="30072" b="3261"/>
          <a:stretch>
            <a:fillRect/>
          </a:stretch>
        </p:blipFill>
        <p:spPr bwMode="auto">
          <a:xfrm>
            <a:off x="7858116" y="2428868"/>
            <a:ext cx="1285884" cy="25717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43174" y="2643182"/>
            <a:ext cx="34251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Containers 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урок\фон1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43174" y="428604"/>
            <a:ext cx="413594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Inside-Outside Circle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714612" y="1857364"/>
            <a:ext cx="392909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урок\фон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-381000"/>
            <a:ext cx="7620000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урок\фон1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урок\жестяная банка.jpg"/>
          <p:cNvPicPr>
            <a:picLocks noChangeAspect="1" noChangeArrowheads="1"/>
          </p:cNvPicPr>
          <p:nvPr/>
        </p:nvPicPr>
        <p:blipFill>
          <a:blip r:embed="rId3"/>
          <a:srcRect r="51186"/>
          <a:stretch>
            <a:fillRect/>
          </a:stretch>
        </p:blipFill>
        <p:spPr bwMode="auto">
          <a:xfrm>
            <a:off x="3929058" y="0"/>
            <a:ext cx="1071570" cy="1968126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урок\пакет  молока.jpg"/>
          <p:cNvPicPr>
            <a:picLocks noChangeAspect="1" noChangeArrowheads="1"/>
          </p:cNvPicPr>
          <p:nvPr/>
        </p:nvPicPr>
        <p:blipFill>
          <a:blip r:embed="rId4" cstate="print"/>
          <a:srcRect r="50000"/>
          <a:stretch>
            <a:fillRect/>
          </a:stretch>
        </p:blipFill>
        <p:spPr bwMode="auto">
          <a:xfrm>
            <a:off x="142844" y="3000372"/>
            <a:ext cx="1463373" cy="2984134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урок\plastic-water-bottles.jpg"/>
          <p:cNvPicPr>
            <a:picLocks noChangeAspect="1" noChangeArrowheads="1"/>
          </p:cNvPicPr>
          <p:nvPr/>
        </p:nvPicPr>
        <p:blipFill>
          <a:blip r:embed="rId5"/>
          <a:srcRect l="31262" t="7441" r="30072" b="3261"/>
          <a:stretch>
            <a:fillRect/>
          </a:stretch>
        </p:blipFill>
        <p:spPr bwMode="auto">
          <a:xfrm>
            <a:off x="8072430" y="2428868"/>
            <a:ext cx="1071570" cy="21431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43174" y="2643182"/>
            <a:ext cx="34251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Containers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Documents and Settings\Admin\Рабочий стол\урок\ja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214290"/>
            <a:ext cx="1857388" cy="1857388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урок\консерв банк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4214818"/>
            <a:ext cx="2333620" cy="2333620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урок\коробк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285728"/>
            <a:ext cx="2705985" cy="1785950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урок\бумажн пакет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15074" y="4786322"/>
            <a:ext cx="1674802" cy="1674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урок\фон1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урок\жестяная банка.jpg"/>
          <p:cNvPicPr>
            <a:picLocks noChangeAspect="1" noChangeArrowheads="1"/>
          </p:cNvPicPr>
          <p:nvPr/>
        </p:nvPicPr>
        <p:blipFill>
          <a:blip r:embed="rId3"/>
          <a:srcRect r="51186"/>
          <a:stretch>
            <a:fillRect/>
          </a:stretch>
        </p:blipFill>
        <p:spPr bwMode="auto">
          <a:xfrm>
            <a:off x="3929058" y="0"/>
            <a:ext cx="1071570" cy="1968126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урок\пакет  молока.jpg"/>
          <p:cNvPicPr>
            <a:picLocks noChangeAspect="1" noChangeArrowheads="1"/>
          </p:cNvPicPr>
          <p:nvPr/>
        </p:nvPicPr>
        <p:blipFill>
          <a:blip r:embed="rId4" cstate="print"/>
          <a:srcRect r="50000"/>
          <a:stretch>
            <a:fillRect/>
          </a:stretch>
        </p:blipFill>
        <p:spPr bwMode="auto">
          <a:xfrm>
            <a:off x="142844" y="3000372"/>
            <a:ext cx="1463373" cy="2984134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урок\plastic-water-bottles.jpg"/>
          <p:cNvPicPr>
            <a:picLocks noChangeAspect="1" noChangeArrowheads="1"/>
          </p:cNvPicPr>
          <p:nvPr/>
        </p:nvPicPr>
        <p:blipFill>
          <a:blip r:embed="rId5"/>
          <a:srcRect l="31262" t="7441" r="30072" b="3261"/>
          <a:stretch>
            <a:fillRect/>
          </a:stretch>
        </p:blipFill>
        <p:spPr bwMode="auto">
          <a:xfrm>
            <a:off x="8072430" y="2428868"/>
            <a:ext cx="1071570" cy="21431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43240" y="2214554"/>
            <a:ext cx="3425168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Containers 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and </a:t>
            </a:r>
            <a:r>
              <a:rPr lang="en-US" sz="8000" b="1" dirty="0" smtClean="0">
                <a:solidFill>
                  <a:srgbClr val="FF0000"/>
                </a:solidFill>
              </a:rPr>
              <a:t>?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Documents and Settings\Admin\Рабочий стол\урок\ja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214290"/>
            <a:ext cx="1857388" cy="1857388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урок\консерв банк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4214818"/>
            <a:ext cx="2333620" cy="2333620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урок\коробка.jpg"/>
          <p:cNvPicPr>
            <a:picLocks noChangeAspect="1" noChangeArrowheads="1"/>
          </p:cNvPicPr>
          <p:nvPr/>
        </p:nvPicPr>
        <p:blipFill>
          <a:blip r:embed="rId8"/>
          <a:srcRect l="10560" r="10240" b="8000"/>
          <a:stretch>
            <a:fillRect/>
          </a:stretch>
        </p:blipFill>
        <p:spPr bwMode="auto">
          <a:xfrm>
            <a:off x="500034" y="285728"/>
            <a:ext cx="2143140" cy="1643074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урок\бумажн пакет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15074" y="4786322"/>
            <a:ext cx="1674802" cy="167480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500826" y="3786190"/>
            <a:ext cx="1830437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plastic</a:t>
            </a:r>
            <a:endParaRPr lang="ru-RU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5140" y="1857364"/>
            <a:ext cx="142218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glass</a:t>
            </a:r>
            <a:endParaRPr lang="ru-RU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3438" y="5072074"/>
            <a:ext cx="1678665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paper</a:t>
            </a:r>
            <a:endParaRPr lang="ru-RU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844" y="1857364"/>
            <a:ext cx="279339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cardboard</a:t>
            </a:r>
            <a:endParaRPr lang="ru-RU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7554" y="1357298"/>
            <a:ext cx="1652375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metal</a:t>
            </a:r>
            <a:endParaRPr lang="ru-RU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4414" y="4143380"/>
            <a:ext cx="293221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aluminium</a:t>
            </a:r>
            <a:endParaRPr lang="ru-RU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урок\фон1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урок\жестяная банка.jpg"/>
          <p:cNvPicPr>
            <a:picLocks noChangeAspect="1" noChangeArrowheads="1"/>
          </p:cNvPicPr>
          <p:nvPr/>
        </p:nvPicPr>
        <p:blipFill>
          <a:blip r:embed="rId3"/>
          <a:srcRect r="51186"/>
          <a:stretch>
            <a:fillRect/>
          </a:stretch>
        </p:blipFill>
        <p:spPr bwMode="auto">
          <a:xfrm>
            <a:off x="3929058" y="-142900"/>
            <a:ext cx="1071570" cy="1968126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урок\пакет  молока.jpg"/>
          <p:cNvPicPr>
            <a:picLocks noChangeAspect="1" noChangeArrowheads="1"/>
          </p:cNvPicPr>
          <p:nvPr/>
        </p:nvPicPr>
        <p:blipFill>
          <a:blip r:embed="rId4" cstate="print"/>
          <a:srcRect r="50000"/>
          <a:stretch>
            <a:fillRect/>
          </a:stretch>
        </p:blipFill>
        <p:spPr bwMode="auto">
          <a:xfrm>
            <a:off x="-214346" y="3143248"/>
            <a:ext cx="1463373" cy="2984134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урок\plastic-water-bottles.jpg"/>
          <p:cNvPicPr>
            <a:picLocks noChangeAspect="1" noChangeArrowheads="1"/>
          </p:cNvPicPr>
          <p:nvPr/>
        </p:nvPicPr>
        <p:blipFill>
          <a:blip r:embed="rId5"/>
          <a:srcRect l="31262" t="7441" r="30072" b="3261"/>
          <a:stretch>
            <a:fillRect/>
          </a:stretch>
        </p:blipFill>
        <p:spPr bwMode="auto">
          <a:xfrm>
            <a:off x="8215338" y="2214554"/>
            <a:ext cx="1071570" cy="21431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14546" y="2428868"/>
            <a:ext cx="42654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Containers 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and materials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Documents and Settings\Admin\Рабочий стол\урок\ja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0"/>
            <a:ext cx="1857388" cy="1857388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урок\консерв банк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4524380"/>
            <a:ext cx="2333620" cy="2333620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урок\коробка.jpg"/>
          <p:cNvPicPr>
            <a:picLocks noChangeAspect="1" noChangeArrowheads="1"/>
          </p:cNvPicPr>
          <p:nvPr/>
        </p:nvPicPr>
        <p:blipFill>
          <a:blip r:embed="rId8"/>
          <a:srcRect l="10560" r="10240" b="8000"/>
          <a:stretch>
            <a:fillRect/>
          </a:stretch>
        </p:blipFill>
        <p:spPr bwMode="auto">
          <a:xfrm>
            <a:off x="285720" y="0"/>
            <a:ext cx="2143140" cy="164307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500826" y="3786190"/>
            <a:ext cx="1830437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plastic</a:t>
            </a:r>
            <a:endParaRPr lang="ru-RU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5140" y="1857364"/>
            <a:ext cx="142218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glass</a:t>
            </a:r>
            <a:endParaRPr lang="ru-RU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6314" y="5286388"/>
            <a:ext cx="1678665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paper</a:t>
            </a:r>
            <a:endParaRPr lang="ru-RU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643050"/>
            <a:ext cx="279339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cardboard</a:t>
            </a:r>
            <a:endParaRPr lang="ru-RU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7554" y="1357298"/>
            <a:ext cx="1652375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metal</a:t>
            </a:r>
            <a:endParaRPr lang="ru-RU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1538" y="4286256"/>
            <a:ext cx="293221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aluminium</a:t>
            </a:r>
            <a:endParaRPr lang="ru-RU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" name="Picture 5" descr="C:\Documents and Settings\Admin\Рабочий стол\урок\бумажн пакет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72330" y="4786322"/>
            <a:ext cx="1674802" cy="1674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урок\фон1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C:\Documents and Settings\Admin\Рабочий стол\урок\коробка.jpg"/>
          <p:cNvPicPr>
            <a:picLocks noChangeAspect="1" noChangeArrowheads="1"/>
          </p:cNvPicPr>
          <p:nvPr/>
        </p:nvPicPr>
        <p:blipFill>
          <a:blip r:embed="rId3"/>
          <a:srcRect l="10560" r="10240" b="8000"/>
          <a:stretch>
            <a:fillRect/>
          </a:stretch>
        </p:blipFill>
        <p:spPr bwMode="auto">
          <a:xfrm>
            <a:off x="357158" y="714356"/>
            <a:ext cx="2143140" cy="1643074"/>
          </a:xfrm>
          <a:prstGeom prst="rect">
            <a:avLst/>
          </a:prstGeom>
          <a:noFill/>
        </p:spPr>
      </p:pic>
      <p:pic>
        <p:nvPicPr>
          <p:cNvPr id="6" name="Picture 5" descr="C:\Documents and Settings\Admin\Рабочий стол\урок\бумажн паке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928934"/>
            <a:ext cx="1674802" cy="16748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86050" y="1214422"/>
            <a:ext cx="279339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cardboard</a:t>
            </a:r>
            <a:endParaRPr lang="ru-RU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0364" y="3143248"/>
            <a:ext cx="1678665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paper</a:t>
            </a:r>
            <a:endParaRPr lang="ru-RU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урок\фон1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урок\жестяная банка.jpg"/>
          <p:cNvPicPr>
            <a:picLocks noChangeAspect="1" noChangeArrowheads="1"/>
          </p:cNvPicPr>
          <p:nvPr/>
        </p:nvPicPr>
        <p:blipFill>
          <a:blip r:embed="rId3"/>
          <a:srcRect r="51186"/>
          <a:stretch>
            <a:fillRect/>
          </a:stretch>
        </p:blipFill>
        <p:spPr bwMode="auto">
          <a:xfrm>
            <a:off x="3071802" y="-142900"/>
            <a:ext cx="1071570" cy="1968126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урок\пакет  молока.jpg"/>
          <p:cNvPicPr>
            <a:picLocks noChangeAspect="1" noChangeArrowheads="1"/>
          </p:cNvPicPr>
          <p:nvPr/>
        </p:nvPicPr>
        <p:blipFill>
          <a:blip r:embed="rId4" cstate="print"/>
          <a:srcRect r="50000"/>
          <a:stretch>
            <a:fillRect/>
          </a:stretch>
        </p:blipFill>
        <p:spPr bwMode="auto">
          <a:xfrm>
            <a:off x="-214346" y="3143248"/>
            <a:ext cx="1463373" cy="2984134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урок\plastic-water-bottles.jpg"/>
          <p:cNvPicPr>
            <a:picLocks noChangeAspect="1" noChangeArrowheads="1"/>
          </p:cNvPicPr>
          <p:nvPr/>
        </p:nvPicPr>
        <p:blipFill>
          <a:blip r:embed="rId5"/>
          <a:srcRect l="31262" t="7441" r="30072" b="3261"/>
          <a:stretch>
            <a:fillRect/>
          </a:stretch>
        </p:blipFill>
        <p:spPr bwMode="auto">
          <a:xfrm>
            <a:off x="5214942" y="2357430"/>
            <a:ext cx="1071570" cy="21431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57356" y="2500306"/>
            <a:ext cx="3286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Containers </a:t>
            </a:r>
          </a:p>
          <a:p>
            <a:pPr algn="ctr"/>
            <a:r>
              <a:rPr lang="en-US" sz="4000" b="1" smtClean="0">
                <a:solidFill>
                  <a:srgbClr val="FF0000"/>
                </a:solidFill>
              </a:rPr>
              <a:t>and materials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Documents and Settings\Admin\Рабочий стол\урок\ja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0"/>
            <a:ext cx="1857388" cy="1857388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урок\консерв банк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4524380"/>
            <a:ext cx="2333620" cy="2333620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урок\коробка.jpg"/>
          <p:cNvPicPr>
            <a:picLocks noChangeAspect="1" noChangeArrowheads="1"/>
          </p:cNvPicPr>
          <p:nvPr/>
        </p:nvPicPr>
        <p:blipFill>
          <a:blip r:embed="rId8"/>
          <a:srcRect l="10560" r="10240" b="8000"/>
          <a:stretch>
            <a:fillRect/>
          </a:stretch>
        </p:blipFill>
        <p:spPr bwMode="auto">
          <a:xfrm>
            <a:off x="285720" y="0"/>
            <a:ext cx="2143140" cy="1643074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урок\бумажн пакет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3504" y="4786322"/>
            <a:ext cx="1674802" cy="167480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500562" y="3857628"/>
            <a:ext cx="1830437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plastic</a:t>
            </a:r>
            <a:endParaRPr lang="ru-RU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4942" y="1500174"/>
            <a:ext cx="142218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glass</a:t>
            </a:r>
            <a:endParaRPr lang="ru-RU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3306" y="5072074"/>
            <a:ext cx="1678665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paper</a:t>
            </a:r>
            <a:endParaRPr lang="ru-RU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643050"/>
            <a:ext cx="279339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cardboard</a:t>
            </a:r>
            <a:endParaRPr lang="ru-RU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00364" y="1571612"/>
            <a:ext cx="1652375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metal</a:t>
            </a:r>
            <a:endParaRPr lang="ru-RU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5786" y="3857628"/>
            <a:ext cx="293221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aluminium</a:t>
            </a:r>
            <a:endParaRPr lang="ru-RU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99304" y="928670"/>
            <a:ext cx="1844696" cy="185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7147748" y="0"/>
            <a:ext cx="199625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Simultaneous </a:t>
            </a:r>
          </a:p>
          <a:p>
            <a:pPr algn="ctr"/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 Table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урок\фон1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6314" y="3571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Picture 2" descr="C:\Documents and Settings\Admin\Рабочий стол\greenpeace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8572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564</Words>
  <Application>Microsoft Office PowerPoint</Application>
  <PresentationFormat>Экран (4:3)</PresentationFormat>
  <Paragraphs>181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48</cp:revision>
  <dcterms:created xsi:type="dcterms:W3CDTF">2016-02-15T17:11:23Z</dcterms:created>
  <dcterms:modified xsi:type="dcterms:W3CDTF">2016-09-12T17:25:02Z</dcterms:modified>
</cp:coreProperties>
</file>