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3" r:id="rId5"/>
    <p:sldId id="265" r:id="rId6"/>
    <p:sldId id="271" r:id="rId7"/>
    <p:sldId id="27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лена Юрьевна Новичкова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60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idx="7">
    <p:pos x="6000" y="0"/>
    <p:text>Задание: заполнить схему-кластер терминами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55993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12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Творчество Есенина неразрывно связано с Рязанщиной.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в учебнике на с.246-247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pPr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ru" sz="1000" smtClean="0">
                <a:solidFill>
                  <a:schemeClr val="dk2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-OMZSMPxVfaVsugAhFcIqMBJkNo7yEwHPbwpwgypO9U/ed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9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/>
        </p:nvSpPr>
        <p:spPr>
          <a:xfrm>
            <a:off x="1056150" y="1478550"/>
            <a:ext cx="6413100" cy="151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2400" b="1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1918875"/>
            <a:ext cx="8520599" cy="107377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ru-RU" sz="3200" b="1" u="sng" dirty="0" smtClean="0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Т</a:t>
            </a:r>
            <a:r>
              <a:rPr lang="ru" sz="3200" b="1" u="sng" dirty="0" smtClean="0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ерминологический диктант</a:t>
            </a:r>
            <a:endParaRPr lang="ru" sz="3200" b="1" u="sng" dirty="0">
              <a:solidFill>
                <a:schemeClr val="hlink"/>
              </a:solidFill>
              <a:latin typeface="Georgia"/>
              <a:ea typeface="Georgia"/>
              <a:cs typeface="Georgia"/>
              <a:sym typeface="Georgia"/>
              <a:hlinkClick r:id="rId3"/>
            </a:endParaRP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60" name="Shape 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1818" y="2571750"/>
            <a:ext cx="1671950" cy="2172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46" y="176489"/>
            <a:ext cx="1872207" cy="1740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9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050" y="1249700"/>
            <a:ext cx="8143875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/>
          <p:nvPr/>
        </p:nvSpPr>
        <p:spPr>
          <a:xfrm>
            <a:off x="702625" y="200750"/>
            <a:ext cx="8143800" cy="585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2400">
                <a:solidFill>
                  <a:srgbClr val="0000FF"/>
                </a:solidFill>
              </a:rPr>
              <a:t>Какой раздел науки о языке изучает предложение?</a:t>
            </a:r>
          </a:p>
        </p:txBody>
      </p:sp>
      <p:pic>
        <p:nvPicPr>
          <p:cNvPr id="68" name="Shape 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15723" y="3823350"/>
            <a:ext cx="1730699" cy="1320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3705"/>
            <a:ext cx="6120680" cy="4776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9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3550850" y="2040050"/>
            <a:ext cx="1725600" cy="10092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b="1">
                <a:solidFill>
                  <a:srgbClr val="FF0000"/>
                </a:solidFill>
              </a:rPr>
              <a:t>Схема характеристики простого предложения</a:t>
            </a:r>
          </a:p>
        </p:txBody>
      </p:sp>
      <p:sp>
        <p:nvSpPr>
          <p:cNvPr id="101" name="Shape 101"/>
          <p:cNvSpPr/>
          <p:nvPr/>
        </p:nvSpPr>
        <p:spPr>
          <a:xfrm>
            <a:off x="1353900" y="1567950"/>
            <a:ext cx="1578900" cy="683699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b="1"/>
              <a:t>1) По цели высказывания</a:t>
            </a:r>
          </a:p>
        </p:txBody>
      </p:sp>
      <p:sp>
        <p:nvSpPr>
          <p:cNvPr id="102" name="Shape 102"/>
          <p:cNvSpPr/>
          <p:nvPr/>
        </p:nvSpPr>
        <p:spPr>
          <a:xfrm>
            <a:off x="3721725" y="1052575"/>
            <a:ext cx="1725600" cy="683699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b="1"/>
              <a:t>2) По эмоциональной окраске</a:t>
            </a:r>
          </a:p>
        </p:txBody>
      </p:sp>
      <p:sp>
        <p:nvSpPr>
          <p:cNvPr id="103" name="Shape 103"/>
          <p:cNvSpPr/>
          <p:nvPr/>
        </p:nvSpPr>
        <p:spPr>
          <a:xfrm>
            <a:off x="5780925" y="1844725"/>
            <a:ext cx="1725600" cy="8628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b="1"/>
              <a:t>3) По характеру грамматической основы</a:t>
            </a:r>
          </a:p>
        </p:txBody>
      </p:sp>
      <p:sp>
        <p:nvSpPr>
          <p:cNvPr id="104" name="Shape 104"/>
          <p:cNvSpPr/>
          <p:nvPr/>
        </p:nvSpPr>
        <p:spPr>
          <a:xfrm>
            <a:off x="5927225" y="3087237"/>
            <a:ext cx="1806899" cy="748799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b="1"/>
              <a:t>4) По наличию второстепенных членов</a:t>
            </a:r>
          </a:p>
        </p:txBody>
      </p:sp>
      <p:sp>
        <p:nvSpPr>
          <p:cNvPr id="105" name="Shape 105"/>
          <p:cNvSpPr/>
          <p:nvPr/>
        </p:nvSpPr>
        <p:spPr>
          <a:xfrm>
            <a:off x="3795200" y="3488650"/>
            <a:ext cx="1578900" cy="683699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b="1"/>
              <a:t>5) По полноте состава</a:t>
            </a:r>
          </a:p>
        </p:txBody>
      </p:sp>
      <p:sp>
        <p:nvSpPr>
          <p:cNvPr id="106" name="Shape 106"/>
          <p:cNvSpPr/>
          <p:nvPr/>
        </p:nvSpPr>
        <p:spPr>
          <a:xfrm>
            <a:off x="1492175" y="2996287"/>
            <a:ext cx="1578900" cy="748799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b="1"/>
              <a:t>6) По наличию осложняющих членов</a:t>
            </a:r>
          </a:p>
        </p:txBody>
      </p:sp>
      <p:sp>
        <p:nvSpPr>
          <p:cNvPr id="107" name="Shape 107"/>
          <p:cNvSpPr/>
          <p:nvPr/>
        </p:nvSpPr>
        <p:spPr>
          <a:xfrm>
            <a:off x="10925" y="923425"/>
            <a:ext cx="1269899" cy="862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547825" y="-21600"/>
            <a:ext cx="1269899" cy="748799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2114412" y="-21600"/>
            <a:ext cx="1269899" cy="748799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4006550" y="-21600"/>
            <a:ext cx="1269899" cy="748799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5634550" y="0"/>
            <a:ext cx="1383599" cy="748799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7465275" y="318625"/>
            <a:ext cx="1489800" cy="640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7666575" y="1094550"/>
            <a:ext cx="1489800" cy="640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7910750" y="3488650"/>
            <a:ext cx="1269899" cy="748799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Shape 115"/>
          <p:cNvSpPr/>
          <p:nvPr/>
        </p:nvSpPr>
        <p:spPr>
          <a:xfrm>
            <a:off x="7018150" y="4432725"/>
            <a:ext cx="1158299" cy="640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2737550" y="4611750"/>
            <a:ext cx="1578900" cy="569699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4584650" y="4573750"/>
            <a:ext cx="1578900" cy="569699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/>
          <p:nvPr/>
        </p:nvSpPr>
        <p:spPr>
          <a:xfrm>
            <a:off x="10925" y="3640150"/>
            <a:ext cx="1269899" cy="683699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1085750" y="4378425"/>
            <a:ext cx="1383599" cy="748799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20" name="Shape 120"/>
          <p:cNvCxnSpPr>
            <a:endCxn id="102" idx="2"/>
          </p:cNvCxnSpPr>
          <p:nvPr/>
        </p:nvCxnSpPr>
        <p:spPr>
          <a:xfrm rot="10800000" flipH="1">
            <a:off x="4413525" y="1736274"/>
            <a:ext cx="171000" cy="30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1" name="Shape 121"/>
          <p:cNvCxnSpPr>
            <a:stCxn id="100" idx="3"/>
            <a:endCxn id="103" idx="1"/>
          </p:cNvCxnSpPr>
          <p:nvPr/>
        </p:nvCxnSpPr>
        <p:spPr>
          <a:xfrm rot="10800000" flipH="1">
            <a:off x="5276450" y="2276150"/>
            <a:ext cx="504600" cy="268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2" name="Shape 122"/>
          <p:cNvCxnSpPr>
            <a:stCxn id="100" idx="2"/>
            <a:endCxn id="105" idx="0"/>
          </p:cNvCxnSpPr>
          <p:nvPr/>
        </p:nvCxnSpPr>
        <p:spPr>
          <a:xfrm>
            <a:off x="4413650" y="3049250"/>
            <a:ext cx="171000" cy="439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3" name="Shape 123"/>
          <p:cNvCxnSpPr>
            <a:endCxn id="104" idx="0"/>
          </p:cNvCxnSpPr>
          <p:nvPr/>
        </p:nvCxnSpPr>
        <p:spPr>
          <a:xfrm>
            <a:off x="5178574" y="2843037"/>
            <a:ext cx="1652100" cy="24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4" name="Shape 124"/>
          <p:cNvCxnSpPr>
            <a:endCxn id="106" idx="3"/>
          </p:cNvCxnSpPr>
          <p:nvPr/>
        </p:nvCxnSpPr>
        <p:spPr>
          <a:xfrm flipH="1">
            <a:off x="3071075" y="2951587"/>
            <a:ext cx="463800" cy="419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5" name="Shape 125"/>
          <p:cNvCxnSpPr>
            <a:stCxn id="100" idx="1"/>
            <a:endCxn id="101" idx="3"/>
          </p:cNvCxnSpPr>
          <p:nvPr/>
        </p:nvCxnSpPr>
        <p:spPr>
          <a:xfrm rot="10800000">
            <a:off x="2932850" y="1909850"/>
            <a:ext cx="618000" cy="634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6" name="Shape 126"/>
          <p:cNvCxnSpPr>
            <a:stCxn id="101" idx="0"/>
            <a:endCxn id="109" idx="4"/>
          </p:cNvCxnSpPr>
          <p:nvPr/>
        </p:nvCxnSpPr>
        <p:spPr>
          <a:xfrm rot="10800000" flipH="1">
            <a:off x="2143350" y="727050"/>
            <a:ext cx="606000" cy="840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7" name="Shape 127"/>
          <p:cNvCxnSpPr>
            <a:stCxn id="101" idx="0"/>
            <a:endCxn id="108" idx="5"/>
          </p:cNvCxnSpPr>
          <p:nvPr/>
        </p:nvCxnSpPr>
        <p:spPr>
          <a:xfrm rot="10800000">
            <a:off x="1631850" y="617550"/>
            <a:ext cx="511500" cy="950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8" name="Shape 128"/>
          <p:cNvCxnSpPr>
            <a:stCxn id="101" idx="0"/>
            <a:endCxn id="107" idx="6"/>
          </p:cNvCxnSpPr>
          <p:nvPr/>
        </p:nvCxnSpPr>
        <p:spPr>
          <a:xfrm rot="10800000">
            <a:off x="1280850" y="1354950"/>
            <a:ext cx="862500" cy="21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9" name="Shape 129"/>
          <p:cNvCxnSpPr>
            <a:endCxn id="110" idx="4"/>
          </p:cNvCxnSpPr>
          <p:nvPr/>
        </p:nvCxnSpPr>
        <p:spPr>
          <a:xfrm rot="10800000" flipH="1">
            <a:off x="4584500" y="727199"/>
            <a:ext cx="57000" cy="325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0" name="Shape 130"/>
          <p:cNvCxnSpPr>
            <a:stCxn id="102" idx="0"/>
            <a:endCxn id="111" idx="4"/>
          </p:cNvCxnSpPr>
          <p:nvPr/>
        </p:nvCxnSpPr>
        <p:spPr>
          <a:xfrm rot="10800000" flipH="1">
            <a:off x="4584525" y="748675"/>
            <a:ext cx="1741800" cy="30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1" name="Shape 131"/>
          <p:cNvCxnSpPr>
            <a:stCxn id="103" idx="0"/>
            <a:endCxn id="112" idx="3"/>
          </p:cNvCxnSpPr>
          <p:nvPr/>
        </p:nvCxnSpPr>
        <p:spPr>
          <a:xfrm rot="10800000" flipH="1">
            <a:off x="6643725" y="864925"/>
            <a:ext cx="1039800" cy="979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2" name="Shape 132"/>
          <p:cNvCxnSpPr>
            <a:stCxn id="103" idx="0"/>
            <a:endCxn id="113" idx="2"/>
          </p:cNvCxnSpPr>
          <p:nvPr/>
        </p:nvCxnSpPr>
        <p:spPr>
          <a:xfrm rot="10800000" flipH="1">
            <a:off x="6643725" y="1414525"/>
            <a:ext cx="1022700" cy="43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3" name="Shape 133"/>
          <p:cNvCxnSpPr>
            <a:stCxn id="104" idx="2"/>
            <a:endCxn id="115" idx="0"/>
          </p:cNvCxnSpPr>
          <p:nvPr/>
        </p:nvCxnSpPr>
        <p:spPr>
          <a:xfrm>
            <a:off x="6830674" y="3836037"/>
            <a:ext cx="766500" cy="59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4" name="Shape 134"/>
          <p:cNvCxnSpPr>
            <a:stCxn id="104" idx="2"/>
            <a:endCxn id="114" idx="3"/>
          </p:cNvCxnSpPr>
          <p:nvPr/>
        </p:nvCxnSpPr>
        <p:spPr>
          <a:xfrm>
            <a:off x="6830674" y="3836037"/>
            <a:ext cx="1266000" cy="291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5" name="Shape 135"/>
          <p:cNvCxnSpPr>
            <a:stCxn id="105" idx="2"/>
            <a:endCxn id="116" idx="0"/>
          </p:cNvCxnSpPr>
          <p:nvPr/>
        </p:nvCxnSpPr>
        <p:spPr>
          <a:xfrm flipH="1">
            <a:off x="3526850" y="4172349"/>
            <a:ext cx="1057800" cy="439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6" name="Shape 136"/>
          <p:cNvCxnSpPr>
            <a:stCxn id="105" idx="2"/>
            <a:endCxn id="117" idx="0"/>
          </p:cNvCxnSpPr>
          <p:nvPr/>
        </p:nvCxnSpPr>
        <p:spPr>
          <a:xfrm>
            <a:off x="4584650" y="4172349"/>
            <a:ext cx="789600" cy="401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7" name="Shape 137"/>
          <p:cNvCxnSpPr>
            <a:stCxn id="106" idx="2"/>
            <a:endCxn id="119" idx="0"/>
          </p:cNvCxnSpPr>
          <p:nvPr/>
        </p:nvCxnSpPr>
        <p:spPr>
          <a:xfrm flipH="1">
            <a:off x="1777625" y="3745087"/>
            <a:ext cx="504000" cy="63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8" name="Shape 138"/>
          <p:cNvCxnSpPr>
            <a:stCxn id="106" idx="2"/>
            <a:endCxn id="118" idx="6"/>
          </p:cNvCxnSpPr>
          <p:nvPr/>
        </p:nvCxnSpPr>
        <p:spPr>
          <a:xfrm flipH="1">
            <a:off x="1280825" y="3745087"/>
            <a:ext cx="1000800" cy="237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9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360800" y="86800"/>
            <a:ext cx="8122200" cy="45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18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Порядок синтаксического разбора простого предложения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71600" y="542500"/>
            <a:ext cx="9144000" cy="3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Определить тип предложения </a:t>
            </a:r>
            <a:r>
              <a:rPr lang="ru" sz="18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цели высказывания</a:t>
            </a: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(повествовательное, побудительное, вопросительное).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2. Определить тип предложения </a:t>
            </a:r>
            <a:r>
              <a:rPr lang="ru" sz="18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эмоциональной окраске </a:t>
            </a: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(восклицательное, невосклицательное).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3. </a:t>
            </a:r>
            <a:r>
              <a:rPr lang="ru" sz="18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Найти грамматическую основу предложения</a:t>
            </a: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4. Определить тип предложения по структуре: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а) </a:t>
            </a:r>
            <a:r>
              <a:rPr lang="ru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двусоставное или односоставное</a:t>
            </a: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(определенно-личное, неопределенно-личное, обобщенно-личное, безличное, назывное);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б) </a:t>
            </a:r>
            <a:r>
              <a:rPr lang="ru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распространенное или нераспространенное;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в) </a:t>
            </a:r>
            <a:r>
              <a:rPr lang="ru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полное или неполное</a:t>
            </a: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(указать, какой член предложения в нем пропущен);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г) неосложнённое или </a:t>
            </a:r>
            <a:r>
              <a:rPr lang="ru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осложненное</a:t>
            </a: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(указать, чем осложнено: однородными членами, обособленными членами, обращением, вводными словами).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5. </a:t>
            </a:r>
            <a:r>
              <a:rPr lang="ru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Разобрать предложение по членам и указать, чем они выражены</a:t>
            </a: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(сначала разбираются подлежащее и сказуемое, затем второстепенные члены, относящиеся к ним).</a:t>
            </a:r>
          </a:p>
          <a:p>
            <a:pPr>
              <a:spcBef>
                <a:spcPts val="0"/>
              </a:spcBef>
              <a:buNone/>
            </a:pP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6. </a:t>
            </a:r>
            <a:r>
              <a:rPr lang="ru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Составить схему</a:t>
            </a:r>
            <a:r>
              <a:rPr lang="ru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предложения и объяснить расстановку знаков препинания.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97" name="Shape 1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/>
          <p:nvPr/>
        </p:nvSpPr>
        <p:spPr>
          <a:xfrm>
            <a:off x="1418800" y="445025"/>
            <a:ext cx="6396899" cy="50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2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Домашнее задание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1109550" y="1437800"/>
            <a:ext cx="7494898" cy="14939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900"/>
              </a:spcAft>
            </a:pPr>
            <a:r>
              <a:rPr lang="ru-RU" sz="2400" dirty="0">
                <a:solidFill>
                  <a:srgbClr val="4B4B4B"/>
                </a:solidFill>
                <a:latin typeface="Times New Roman"/>
                <a:ea typeface="Times New Roman"/>
                <a:cs typeface="Times New Roman"/>
              </a:rPr>
              <a:t>Из прочитанных в 11 классе произведений И. Бунина выписать 5 предложений, сделать их синтаксический разбор. Алгоритм разбора выучить наизусть.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 algn="ctr" rtl="0">
              <a:lnSpc>
                <a:spcPct val="165600"/>
              </a:lnSpc>
              <a:spcBef>
                <a:spcPts val="0"/>
              </a:spcBef>
              <a:buNone/>
            </a:pPr>
            <a:r>
              <a:rPr lang="ru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ru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00" name="Shape 2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3568" y="3291830"/>
            <a:ext cx="1064968" cy="1323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 txBox="1"/>
          <p:nvPr/>
        </p:nvSpPr>
        <p:spPr>
          <a:xfrm>
            <a:off x="1288600" y="689050"/>
            <a:ext cx="6575700" cy="50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 sz="3000" b="1">
                <a:solidFill>
                  <a:srgbClr val="F3F3F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Лестница успеха</a:t>
            </a:r>
          </a:p>
        </p:txBody>
      </p:sp>
      <p:sp>
        <p:nvSpPr>
          <p:cNvPr id="209" name="Shape 209"/>
          <p:cNvSpPr/>
          <p:nvPr/>
        </p:nvSpPr>
        <p:spPr>
          <a:xfrm>
            <a:off x="832825" y="3374750"/>
            <a:ext cx="2360100" cy="667499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3000"/>
              <a:t>Знаю….</a:t>
            </a:r>
          </a:p>
        </p:txBody>
      </p:sp>
      <p:sp>
        <p:nvSpPr>
          <p:cNvPr id="210" name="Shape 210"/>
          <p:cNvSpPr/>
          <p:nvPr/>
        </p:nvSpPr>
        <p:spPr>
          <a:xfrm>
            <a:off x="2476800" y="2560900"/>
            <a:ext cx="2311199" cy="7161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3000"/>
              <a:t>Понимаю…</a:t>
            </a:r>
          </a:p>
        </p:txBody>
      </p:sp>
      <p:sp>
        <p:nvSpPr>
          <p:cNvPr id="211" name="Shape 211"/>
          <p:cNvSpPr/>
          <p:nvPr/>
        </p:nvSpPr>
        <p:spPr>
          <a:xfrm>
            <a:off x="3795225" y="1779450"/>
            <a:ext cx="2490299" cy="667499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3000"/>
              <a:t>Умею ….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246</Words>
  <Application>Microsoft Office PowerPoint</Application>
  <PresentationFormat>Экран (16:9)</PresentationFormat>
  <Paragraphs>29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Терминологический диктант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6</cp:revision>
  <dcterms:modified xsi:type="dcterms:W3CDTF">2016-09-25T16:10:01Z</dcterms:modified>
</cp:coreProperties>
</file>