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7B7FC3-5DDA-41DF-A73A-22C2E88EB5B7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2589B90-81EA-4D97-BBD0-D9573B80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76;&#1084;&#1080;&#1085;\Desktop\&#1050;&#1086;&#1085;&#1082;&#1091;&#1088;&#1089;&#1085;&#1099;&#1081;%20&#1091;&#1088;&#1086;&#1082;\&#1055;&#1088;&#1077;&#1079;&#1077;&#1085;&#1090;&#1072;&#1094;&#1080;&#1103;\v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4572008"/>
            <a:ext cx="5772168" cy="1066792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Цель: обобщить и закрепить знания учащихся по теме урока.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Повторение. Виды сложных предложений. Сложносочиненные предложения.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908720"/>
          </a:xfrm>
        </p:spPr>
        <p:txBody>
          <a:bodyPr>
            <a:noAutofit/>
          </a:bodyPr>
          <a:lstStyle/>
          <a:p>
            <a:pPr lvl="0" fontAlgn="t">
              <a:spcBef>
                <a:spcPct val="20000"/>
              </a:spcBef>
            </a:pPr>
            <a:r>
              <a:rPr lang="ru-RU" sz="24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</a:t>
            </a:r>
            <a:r>
              <a:rPr lang="ru-RU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ПРЕПИНАНИЯ в сложносочинённом предложении</a:t>
            </a:r>
            <a:endParaRPr lang="ru-RU" sz="24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92696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FF0000"/>
                </a:solidFill>
              </a:rPr>
              <a:t>Сложносочинённое предложение</a:t>
            </a:r>
            <a:r>
              <a:rPr lang="ru-RU" sz="2000" i="1" dirty="0">
                <a:solidFill>
                  <a:srgbClr val="274158"/>
                </a:solidFill>
              </a:rPr>
              <a:t> </a:t>
            </a:r>
            <a:r>
              <a:rPr lang="ru-RU" sz="2000" dirty="0">
                <a:solidFill>
                  <a:srgbClr val="274158"/>
                </a:solidFill>
              </a:rPr>
              <a:t>- это сложное предложение, в котором простые предложения связаны </a:t>
            </a:r>
            <a:r>
              <a:rPr lang="ru-RU" sz="2000" dirty="0" smtClean="0">
                <a:solidFill>
                  <a:srgbClr val="274158"/>
                </a:solidFill>
              </a:rPr>
              <a:t>сочинительными </a:t>
            </a:r>
            <a:r>
              <a:rPr lang="ru-RU" sz="2000" dirty="0">
                <a:solidFill>
                  <a:srgbClr val="274158"/>
                </a:solidFill>
              </a:rPr>
              <a:t>союзами и, как правило, равноправны грамматически и по смыслу.</a:t>
            </a:r>
          </a:p>
          <a:p>
            <a:pPr algn="just"/>
            <a:r>
              <a:rPr lang="ru-RU" sz="2000" dirty="0">
                <a:solidFill>
                  <a:srgbClr val="274158"/>
                </a:solidFill>
              </a:rPr>
              <a:t>Сочинительные союзы, соединяющие простые предложения, находятся между простыми предложениями и не входят ни в одно из них</a:t>
            </a:r>
            <a:r>
              <a:rPr lang="ru-RU" sz="2000" dirty="0" smtClean="0">
                <a:solidFill>
                  <a:srgbClr val="274158"/>
                </a:solidFill>
              </a:rPr>
              <a:t>.</a:t>
            </a:r>
          </a:p>
          <a:p>
            <a:pPr algn="just"/>
            <a:r>
              <a:rPr lang="ru-RU" sz="2000" dirty="0">
                <a:solidFill>
                  <a:srgbClr val="274158"/>
                </a:solidFill>
              </a:rPr>
              <a:t>В сложносочинённых предложениях части отделяются друг от друга </a:t>
            </a:r>
            <a:r>
              <a:rPr lang="ru-RU" sz="2000" dirty="0" smtClean="0">
                <a:solidFill>
                  <a:srgbClr val="274158"/>
                </a:solidFill>
              </a:rPr>
              <a:t> запятыми.</a:t>
            </a:r>
            <a:endParaRPr lang="ru-RU" b="0" i="0" dirty="0">
              <a:solidFill>
                <a:srgbClr val="274158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907" y="3573016"/>
            <a:ext cx="23574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n>
                  <a:solidFill>
                    <a:srgbClr val="005400"/>
                  </a:solidFill>
                </a:ln>
                <a:solidFill>
                  <a:srgbClr val="005400"/>
                </a:solidFill>
              </a:rPr>
              <a:t>[   ],</a:t>
            </a:r>
            <a:endParaRPr lang="ru-RU" sz="9600" dirty="0">
              <a:ln>
                <a:solidFill>
                  <a:srgbClr val="005400"/>
                </a:solidFill>
              </a:ln>
              <a:solidFill>
                <a:srgbClr val="0054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87360" y="3573016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0" cap="none" spc="0" normalizeH="0" baseline="0" noProof="0" dirty="0" smtClean="0">
                <a:ln>
                  <a:solidFill>
                    <a:srgbClr val="005400"/>
                  </a:solidFill>
                </a:ln>
                <a:solidFill>
                  <a:srgbClr val="005400"/>
                </a:solidFill>
                <a:effectLst/>
                <a:uLnTx/>
                <a:uFillTx/>
              </a:rPr>
              <a:t>[   ]</a:t>
            </a:r>
            <a:r>
              <a:rPr kumimoji="0" lang="ru-RU" sz="9600" b="0" i="0" u="none" strike="noStrike" kern="0" cap="none" spc="0" normalizeH="0" baseline="0" noProof="0" dirty="0" smtClean="0">
                <a:ln>
                  <a:solidFill>
                    <a:srgbClr val="005400"/>
                  </a:solidFill>
                </a:ln>
                <a:solidFill>
                  <a:srgbClr val="005400"/>
                </a:solidFill>
                <a:effectLst/>
                <a:uLnTx/>
                <a:uFillTx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38018" y="2727621"/>
            <a:ext cx="4405684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003300"/>
                </a:solidFill>
              </a:rPr>
              <a:t>И, ДА, НИ… НИ;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003300"/>
                </a:solidFill>
              </a:rPr>
              <a:t>ТОЖЕ, ТАКЖЕ;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003300"/>
                </a:solidFill>
              </a:rPr>
              <a:t>А, НО, ДА (в значении НО),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003300"/>
                </a:solidFill>
              </a:rPr>
              <a:t>ЗАТО, ОДНАКО, ЖЕ;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003300"/>
                </a:solidFill>
              </a:rPr>
              <a:t>ИЛИ (ИЛЬ), ЛИБО,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003300"/>
                </a:solidFill>
              </a:rPr>
              <a:t>ТО… ТО…,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003300"/>
                </a:solidFill>
              </a:rPr>
              <a:t>НЕ ТО… НЕ ТО…, 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003300"/>
                </a:solidFill>
              </a:rPr>
              <a:t>ТО ЛИ … ТО ЛИ</a:t>
            </a:r>
            <a:endParaRPr lang="ru-RU" sz="2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774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908720"/>
          </a:xfrm>
        </p:spPr>
        <p:txBody>
          <a:bodyPr>
            <a:noAutofit/>
          </a:bodyPr>
          <a:lstStyle/>
          <a:p>
            <a:pPr lvl="0" fontAlgn="t">
              <a:spcBef>
                <a:spcPct val="20000"/>
              </a:spcBef>
            </a:pPr>
            <a:r>
              <a:rPr lang="ru-RU" sz="2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</a:t>
            </a:r>
            <a:r>
              <a:rPr lang="ru-RU" sz="20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ПРЕПИНАНИЯ в сложносочинённом предложении</a:t>
            </a:r>
            <a:endParaRPr lang="ru-RU" sz="20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14356"/>
            <a:ext cx="92525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333333"/>
                </a:solidFill>
                <a:latin typeface="Trebuchet MS"/>
              </a:rPr>
              <a:t>Знаки препинания не ставятся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1. Если есть </a:t>
            </a:r>
            <a:r>
              <a:rPr lang="ru-RU" sz="2400" b="1" dirty="0">
                <a:solidFill>
                  <a:srgbClr val="00B050"/>
                </a:solidFill>
                <a:latin typeface="Georgia"/>
              </a:rPr>
              <a:t>общий член предложения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, например: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 природа засыпает и люди готовятся к зиме.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(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 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– общий член: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природа засыпает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 (когда?)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осенью,</a:t>
            </a:r>
            <a:r>
              <a:rPr lang="ru-RU" sz="2400" i="1" dirty="0">
                <a:solidFill>
                  <a:srgbClr val="333333"/>
                </a:solidFill>
                <a:latin typeface="Georgia"/>
              </a:rPr>
              <a:t> люди готовятся к 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зиме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 (когда?)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. Запятая не нужна.)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2. Если есть </a:t>
            </a:r>
            <a:r>
              <a:rPr lang="ru-RU" sz="2400" b="1" dirty="0">
                <a:solidFill>
                  <a:srgbClr val="00B050"/>
                </a:solidFill>
                <a:latin typeface="Georgia"/>
              </a:rPr>
              <a:t>вводное слово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, общее для частей, например:</a:t>
            </a:r>
          </a:p>
          <a:p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 удивлению, погода резко переменилась и наступила настоящая жара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Georgia"/>
              </a:rPr>
              <a:t>.</a:t>
            </a:r>
            <a:r>
              <a:rPr lang="ru-RU" sz="2400" dirty="0" smtClean="0">
                <a:solidFill>
                  <a:srgbClr val="333333"/>
                </a:solidFill>
                <a:latin typeface="Georgia"/>
              </a:rPr>
              <a:t>(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 удивлению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 – вводное слово, оно относится к обеим частям предложения)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3. Если у частей сложносочинённого предложения есть общее </a:t>
            </a:r>
            <a:r>
              <a:rPr lang="ru-RU" sz="2400" b="1" dirty="0">
                <a:solidFill>
                  <a:srgbClr val="00B050"/>
                </a:solidFill>
                <a:latin typeface="Georgia"/>
              </a:rPr>
              <a:t>придаточное или общая бессоюзная часть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, например:</a:t>
            </a:r>
          </a:p>
          <a:p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Когда мама вошла в комнату,</a:t>
            </a:r>
            <a:r>
              <a:rPr lang="ru-RU" sz="2400" i="1" baseline="30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1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 /осколки вазы валялись на полу</a:t>
            </a:r>
            <a:r>
              <a:rPr lang="ru-RU" sz="2400" i="1" baseline="30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2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/ и дети пытались их собрать</a:t>
            </a:r>
            <a:r>
              <a:rPr lang="ru-RU" sz="2400" i="1" baseline="30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3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.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(каждая из частей сложносочинённого предложения (2) и (3) относится к общему придаточному предложению (1</a:t>
            </a:r>
            <a:r>
              <a:rPr lang="ru-RU" sz="2400" dirty="0" smtClean="0">
                <a:solidFill>
                  <a:srgbClr val="333333"/>
                </a:solidFill>
                <a:latin typeface="Georgia"/>
              </a:rPr>
              <a:t>)</a:t>
            </a:r>
            <a:endParaRPr lang="ru-RU" sz="2400" dirty="0">
              <a:solidFill>
                <a:srgbClr val="333333"/>
              </a:solidFill>
              <a:latin typeface="Georgi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0116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520" y="-243408"/>
            <a:ext cx="9036496" cy="908720"/>
          </a:xfrm>
        </p:spPr>
        <p:txBody>
          <a:bodyPr>
            <a:noAutofit/>
          </a:bodyPr>
          <a:lstStyle/>
          <a:p>
            <a:pPr lvl="0" fontAlgn="t">
              <a:spcBef>
                <a:spcPct val="20000"/>
              </a:spcBef>
            </a:pPr>
            <a:r>
              <a:rPr lang="ru-RU" sz="24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</a:t>
            </a:r>
            <a:r>
              <a:rPr lang="ru-RU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ПРЕПИНАНИЯ в сложносочинённом предложении</a:t>
            </a:r>
            <a:endParaRPr lang="ru-RU" sz="24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520" y="404664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333333"/>
                </a:solidFill>
                <a:latin typeface="Georgia"/>
              </a:rPr>
              <a:t>Примечание:</a:t>
            </a:r>
            <a:endParaRPr lang="ru-RU" sz="2000" dirty="0">
              <a:solidFill>
                <a:srgbClr val="333333"/>
              </a:solidFill>
              <a:latin typeface="Georgia"/>
            </a:endParaRPr>
          </a:p>
          <a:p>
            <a:r>
              <a:rPr lang="ru-RU" sz="2000" dirty="0">
                <a:solidFill>
                  <a:srgbClr val="333333"/>
                </a:solidFill>
                <a:latin typeface="Georgia"/>
              </a:rPr>
              <a:t>В случаях, перечисленных в </a:t>
            </a:r>
            <a:r>
              <a:rPr lang="ru-RU" sz="2000" dirty="0" err="1">
                <a:solidFill>
                  <a:srgbClr val="333333"/>
                </a:solidFill>
                <a:latin typeface="Georgia"/>
              </a:rPr>
              <a:t>пп</a:t>
            </a:r>
            <a:r>
              <a:rPr lang="ru-RU" sz="2000" dirty="0">
                <a:solidFill>
                  <a:srgbClr val="333333"/>
                </a:solidFill>
                <a:latin typeface="Georgia"/>
              </a:rPr>
              <a:t>. 1– 3, запятые ставятся, если есть повторяющиеся союзы. Например:</a:t>
            </a:r>
          </a:p>
          <a:p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 </a:t>
            </a:r>
            <a:r>
              <a:rPr lang="ru-RU" sz="2000" b="1" i="1" dirty="0">
                <a:solidFill>
                  <a:srgbClr val="FF0000"/>
                </a:solidFill>
                <a:latin typeface="Georgia"/>
              </a:rPr>
              <a:t>и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 природа засыпает, </a:t>
            </a:r>
            <a:r>
              <a:rPr lang="ru-RU" sz="2000" b="1" i="1" dirty="0">
                <a:solidFill>
                  <a:srgbClr val="FF0000"/>
                </a:solidFill>
                <a:latin typeface="Georgia"/>
              </a:rPr>
              <a:t>и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 люди готовятся к зиме.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/>
            </a:endParaRPr>
          </a:p>
          <a:p>
            <a:r>
              <a:rPr lang="ru-RU" sz="2000" dirty="0">
                <a:solidFill>
                  <a:srgbClr val="333333"/>
                </a:solidFill>
                <a:latin typeface="Georgia"/>
              </a:rPr>
              <a:t>(есть общий член: осенью , но есть и повторяющийся союз: </a:t>
            </a:r>
            <a:r>
              <a:rPr lang="ru-RU" sz="2000" i="1" dirty="0">
                <a:solidFill>
                  <a:srgbClr val="333333"/>
                </a:solidFill>
                <a:latin typeface="Georgia"/>
              </a:rPr>
              <a:t>и… и…</a:t>
            </a:r>
            <a:r>
              <a:rPr lang="ru-RU" sz="2000" dirty="0">
                <a:solidFill>
                  <a:srgbClr val="333333"/>
                </a:solidFill>
                <a:latin typeface="Georgia"/>
              </a:rPr>
              <a:t>, поэтому запятая нужна)</a:t>
            </a:r>
          </a:p>
          <a:p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 сожалению, </a:t>
            </a:r>
            <a:r>
              <a:rPr lang="ru-RU" sz="2000" b="1" i="1" dirty="0">
                <a:solidFill>
                  <a:srgbClr val="FF0000"/>
                </a:solidFill>
                <a:latin typeface="Georgia"/>
              </a:rPr>
              <a:t>то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 </a:t>
            </a:r>
            <a:r>
              <a:rPr lang="ru-RU" sz="2000" b="1" i="1" dirty="0">
                <a:solidFill>
                  <a:srgbClr val="FF0000"/>
                </a:solidFill>
                <a:latin typeface="Georgia"/>
              </a:rPr>
              <a:t>ли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 учительница заболела, </a:t>
            </a:r>
            <a:r>
              <a:rPr lang="ru-RU" sz="2000" b="1" i="1" dirty="0">
                <a:solidFill>
                  <a:srgbClr val="FF0000"/>
                </a:solidFill>
                <a:latin typeface="Georgia"/>
              </a:rPr>
              <a:t>то ли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ребята решили прогулять урок.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/>
            </a:endParaRPr>
          </a:p>
          <a:p>
            <a:r>
              <a:rPr lang="ru-RU" sz="2000" dirty="0">
                <a:solidFill>
                  <a:srgbClr val="333333"/>
                </a:solidFill>
                <a:latin typeface="Georgia"/>
              </a:rPr>
              <a:t>(есть общее вводное слово, но есть и повторяющийся союз </a:t>
            </a:r>
            <a:r>
              <a:rPr lang="ru-RU" sz="2000" i="1" dirty="0">
                <a:solidFill>
                  <a:srgbClr val="333333"/>
                </a:solidFill>
                <a:latin typeface="Georgia"/>
              </a:rPr>
              <a:t>то ли… то ли…</a:t>
            </a:r>
            <a:r>
              <a:rPr lang="ru-RU" sz="2000" dirty="0">
                <a:solidFill>
                  <a:srgbClr val="333333"/>
                </a:solidFill>
                <a:latin typeface="Georgia"/>
              </a:rPr>
              <a:t>, поэтому запятая нужна)</a:t>
            </a:r>
          </a:p>
          <a:p>
            <a:r>
              <a:rPr lang="ru-RU" sz="2000" dirty="0">
                <a:solidFill>
                  <a:srgbClr val="333333"/>
                </a:solidFill>
                <a:latin typeface="Georgia"/>
              </a:rPr>
              <a:t>4. Если части сложносочинённого предложения являются: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вопросительными предложениями, например: 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Когда вы приедете ещё раз и сможем ли мы встретиться</a:t>
            </a:r>
            <a:r>
              <a:rPr lang="ru-RU" sz="2000" b="1" i="1" dirty="0">
                <a:solidFill>
                  <a:srgbClr val="FF0000"/>
                </a:solidFill>
                <a:latin typeface="Georgia"/>
              </a:rPr>
              <a:t>?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побудительными предложениями, например: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 Старайся всё делать хорошо и пусть у тебя всё получится!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восклицательными предложениями, например: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Как у вас хорошо и как мне всё нравится</a:t>
            </a:r>
            <a:r>
              <a:rPr lang="ru-RU" sz="2000" b="1" dirty="0">
                <a:solidFill>
                  <a:srgbClr val="FF0000"/>
                </a:solidFill>
                <a:latin typeface="Georgia"/>
              </a:rPr>
              <a:t>!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назывными предложениями, например: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Жара и духота. Холод и дождь.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безличными предложениями, например:  </a:t>
            </a:r>
            <a:r>
              <a:rPr lang="ru-RU" sz="2000" i="1" dirty="0">
                <a:solidFill>
                  <a:srgbClr val="333333"/>
                </a:solidFill>
                <a:latin typeface="Georgia"/>
              </a:rPr>
              <a:t>Жарко и душно. Холодно и дождливо</a:t>
            </a:r>
            <a:r>
              <a:rPr lang="ru-RU" i="1" dirty="0">
                <a:solidFill>
                  <a:srgbClr val="333333"/>
                </a:solidFill>
                <a:latin typeface="Georgia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80466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444"/>
            <a:ext cx="9252520" cy="7098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520" y="-243408"/>
            <a:ext cx="9036496" cy="908720"/>
          </a:xfrm>
        </p:spPr>
        <p:txBody>
          <a:bodyPr>
            <a:noAutofit/>
          </a:bodyPr>
          <a:lstStyle/>
          <a:p>
            <a:pPr lvl="0" fontAlgn="t">
              <a:spcBef>
                <a:spcPct val="20000"/>
              </a:spcBef>
            </a:pPr>
            <a:r>
              <a:rPr lang="ru-RU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Разберём задание</a:t>
            </a:r>
            <a:endParaRPr lang="ru-RU" sz="24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520" y="617656"/>
            <a:ext cx="903548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15. Расставьте знаки препинания. Укажите </a:t>
            </a:r>
            <a:r>
              <a:rPr lang="ru-RU" b="1" u="sng" dirty="0">
                <a:latin typeface="Times New Roman"/>
                <a:ea typeface="Times New Roman"/>
                <a:cs typeface="Times New Roman"/>
              </a:rPr>
              <a:t>номера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предложений, в которых нужно поставить ОДНУ запятую.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1) Мрачный бор угрюмо молчит или воет глухо.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2)  </a:t>
            </a:r>
            <a:r>
              <a:rPr lang="ru-RU" dirty="0">
                <a:latin typeface="Times New Roman"/>
                <a:ea typeface="Arial Unicode MS"/>
                <a:cs typeface="Times New Roman"/>
              </a:rPr>
              <a:t>Весенний гром то грозно рычал то добродушно ворчал</a:t>
            </a:r>
            <a:r>
              <a:rPr lang="ru-RU" dirty="0" smtClean="0">
                <a:latin typeface="Times New Roman"/>
                <a:ea typeface="Arial Unicode MS"/>
                <a:cs typeface="Times New Roman"/>
              </a:rPr>
              <a:t>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Arial Unicode MS"/>
                <a:cs typeface="Times New Roman"/>
              </a:rPr>
              <a:t>3) У Сибири  есть много особенностей как в природе так и в людских нравах</a:t>
            </a:r>
            <a:r>
              <a:rPr lang="ru-RU" dirty="0" smtClean="0">
                <a:latin typeface="Times New Roman"/>
                <a:ea typeface="Arial Unicode MS"/>
                <a:cs typeface="Times New Roman"/>
              </a:rPr>
              <a:t>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Arial Unicode MS"/>
                <a:cs typeface="Times New Roman"/>
              </a:rPr>
              <a:t>4) Эти гигантские каменные сооружения свидетельствуют о зарождении монументальных форм в корейской архитектуре</a:t>
            </a:r>
            <a:r>
              <a:rPr lang="ru-RU" dirty="0" smtClean="0">
                <a:latin typeface="Times New Roman"/>
                <a:ea typeface="Arial Unicode MS"/>
                <a:cs typeface="Times New Roman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Arial Unicode MS"/>
                <a:cs typeface="Times New Roman"/>
              </a:rPr>
              <a:t>(5</a:t>
            </a:r>
            <a:r>
              <a:rPr lang="ru-RU" dirty="0">
                <a:latin typeface="Times New Roman"/>
                <a:ea typeface="Arial Unicode MS"/>
                <a:cs typeface="Times New Roman"/>
              </a:rPr>
              <a:t>) Ни скверная английская погода ни ледяная стужа спальни ни остывший чай не могли изменить настроение гостя</a:t>
            </a:r>
            <a:r>
              <a:rPr lang="ru-RU" dirty="0" smtClean="0">
                <a:latin typeface="Times New Roman"/>
                <a:ea typeface="Arial Unicode MS"/>
                <a:cs typeface="Times New Roman"/>
              </a:rPr>
              <a:t>.</a:t>
            </a:r>
          </a:p>
          <a:p>
            <a:pPr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Arial Unicode MS"/>
              <a:cs typeface="Times New Roman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03648" y="1577636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631115" y="1580129"/>
            <a:ext cx="7560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631115" y="1671968"/>
            <a:ext cx="7560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51920" y="1580129"/>
            <a:ext cx="44376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688" y="1671968"/>
            <a:ext cx="530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75" y="1916832"/>
            <a:ext cx="530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1972085"/>
            <a:ext cx="648072" cy="94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2051324"/>
            <a:ext cx="648072" cy="94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1946709"/>
            <a:ext cx="720080" cy="10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2033128"/>
            <a:ext cx="725487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2028800" y="2348880"/>
            <a:ext cx="1967136" cy="40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74" y="2352975"/>
            <a:ext cx="530226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73" y="2465853"/>
            <a:ext cx="530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17" y="2829320"/>
            <a:ext cx="1281143" cy="80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2829700"/>
            <a:ext cx="1661592" cy="104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538" y="2933710"/>
            <a:ext cx="1665608" cy="10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9" name="Прямая соединительная линия 28"/>
          <p:cNvCxnSpPr/>
          <p:nvPr/>
        </p:nvCxnSpPr>
        <p:spPr>
          <a:xfrm>
            <a:off x="2930817" y="3630612"/>
            <a:ext cx="70207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900961" y="3642678"/>
            <a:ext cx="535769" cy="144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781938" y="3630612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5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205" y="3696175"/>
            <a:ext cx="846000" cy="5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292" y="3643218"/>
            <a:ext cx="846000" cy="5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05064"/>
            <a:ext cx="846000" cy="5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66692"/>
            <a:ext cx="846000" cy="5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Овал 21"/>
          <p:cNvSpPr/>
          <p:nvPr/>
        </p:nvSpPr>
        <p:spPr>
          <a:xfrm>
            <a:off x="3387199" y="1268760"/>
            <a:ext cx="421489" cy="403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одержимое 2"/>
          <p:cNvSpPr txBox="1">
            <a:spLocks/>
          </p:cNvSpPr>
          <p:nvPr/>
        </p:nvSpPr>
        <p:spPr bwMode="auto">
          <a:xfrm>
            <a:off x="6876256" y="1027650"/>
            <a:ext cx="1728192" cy="482220"/>
          </a:xfrm>
          <a:prstGeom prst="rect">
            <a:avLst/>
          </a:prstGeom>
          <a:solidFill>
            <a:srgbClr val="DEDEDE"/>
          </a:solidFill>
          <a:ln w="12700">
            <a:solidFill>
              <a:srgbClr val="438086"/>
            </a:solidFill>
            <a:prstDash val="solid"/>
            <a:headEnd/>
            <a:tailEnd/>
          </a:ln>
          <a:effectLst/>
        </p:spPr>
        <p:txBody>
          <a:bodyPr lIns="45720" rIns="4572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7938" algn="ctr" defTabSz="91440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>
                <a:srgbClr val="B8762E"/>
              </a:buClr>
              <a:buSzPct val="150000"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 w="50800"/>
                <a:solidFill>
                  <a:srgbClr val="611617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или</a:t>
            </a:r>
            <a:endParaRPr kumimoji="0" lang="ru-RU" sz="2000" b="1" i="0" u="none" strike="noStrike" kern="0" cap="none" spc="0" normalizeH="0" baseline="0" noProof="0" dirty="0">
              <a:ln w="50800"/>
              <a:solidFill>
                <a:srgbClr val="611617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6887552" y="1097310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Oval 12"/>
          <p:cNvSpPr>
            <a:spLocks noChangeArrowheads="1"/>
          </p:cNvSpPr>
          <p:nvPr/>
        </p:nvSpPr>
        <p:spPr bwMode="auto">
          <a:xfrm rot="567996">
            <a:off x="8167842" y="1123173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Содержимое 2"/>
          <p:cNvSpPr txBox="1">
            <a:spLocks/>
          </p:cNvSpPr>
          <p:nvPr/>
        </p:nvSpPr>
        <p:spPr bwMode="auto">
          <a:xfrm>
            <a:off x="6372201" y="1573533"/>
            <a:ext cx="2390092" cy="482220"/>
          </a:xfrm>
          <a:prstGeom prst="rect">
            <a:avLst/>
          </a:prstGeom>
          <a:solidFill>
            <a:srgbClr val="DEDEDE"/>
          </a:solidFill>
          <a:ln w="12700">
            <a:solidFill>
              <a:srgbClr val="438086"/>
            </a:solidFill>
            <a:prstDash val="solid"/>
            <a:headEnd/>
            <a:tailEnd/>
          </a:ln>
          <a:effectLst/>
        </p:spPr>
        <p:txBody>
          <a:bodyPr lIns="45720" rIns="4572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7938" defTabSz="91440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>
                <a:srgbClr val="B8762E"/>
              </a:buClr>
              <a:buSzPct val="150000"/>
              <a:buFontTx/>
              <a:buNone/>
              <a:tabLst/>
              <a:defRPr/>
            </a:pPr>
            <a:r>
              <a:rPr lang="ru-RU" sz="2000" b="1" kern="0" dirty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2000" b="1" kern="0" dirty="0" smtClean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rPr>
              <a:t>о        ,   то</a:t>
            </a:r>
            <a:endParaRPr kumimoji="0" lang="ru-RU" sz="2000" b="1" i="0" u="none" strike="noStrike" kern="0" cap="none" spc="0" normalizeH="0" baseline="0" noProof="0" dirty="0" smtClean="0">
              <a:ln w="50800"/>
              <a:solidFill>
                <a:srgbClr val="611617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11"/>
          <p:cNvSpPr>
            <a:spLocks noChangeArrowheads="1"/>
          </p:cNvSpPr>
          <p:nvPr/>
        </p:nvSpPr>
        <p:spPr bwMode="auto">
          <a:xfrm>
            <a:off x="6876256" y="1643193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Oval 12"/>
          <p:cNvSpPr>
            <a:spLocks noChangeArrowheads="1"/>
          </p:cNvSpPr>
          <p:nvPr/>
        </p:nvSpPr>
        <p:spPr bwMode="auto">
          <a:xfrm rot="567996">
            <a:off x="8067915" y="1644252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028800" y="1733086"/>
            <a:ext cx="238944" cy="333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3642884" y="1699250"/>
            <a:ext cx="238944" cy="333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040471" y="2129990"/>
            <a:ext cx="342977" cy="320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5436096" y="2142665"/>
            <a:ext cx="504056" cy="320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одержимое 2"/>
          <p:cNvSpPr txBox="1">
            <a:spLocks/>
          </p:cNvSpPr>
          <p:nvPr/>
        </p:nvSpPr>
        <p:spPr bwMode="auto">
          <a:xfrm>
            <a:off x="7524328" y="2098400"/>
            <a:ext cx="1728193" cy="482220"/>
          </a:xfrm>
          <a:prstGeom prst="rect">
            <a:avLst/>
          </a:prstGeom>
          <a:solidFill>
            <a:srgbClr val="DEDEDE"/>
          </a:solidFill>
          <a:ln w="12700">
            <a:solidFill>
              <a:srgbClr val="438086"/>
            </a:solidFill>
            <a:prstDash val="solid"/>
            <a:headEnd/>
            <a:tailEnd/>
          </a:ln>
          <a:effectLst/>
        </p:spPr>
        <p:txBody>
          <a:bodyPr lIns="45720" rIns="4572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7938" defTabSz="91440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>
                <a:srgbClr val="B8762E"/>
              </a:buClr>
              <a:buSzPct val="150000"/>
              <a:buFontTx/>
              <a:buNone/>
              <a:tabLst/>
              <a:defRPr/>
            </a:pPr>
            <a:r>
              <a:rPr lang="ru-RU" sz="1400" b="1" kern="0" dirty="0" smtClean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rPr>
              <a:t>Как         , так и</a:t>
            </a:r>
            <a:endParaRPr kumimoji="0" lang="ru-RU" sz="1400" b="1" i="0" u="none" strike="noStrike" kern="0" cap="none" spc="0" normalizeH="0" baseline="0" noProof="0" dirty="0">
              <a:ln w="50800"/>
              <a:solidFill>
                <a:srgbClr val="611617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11"/>
          <p:cNvSpPr>
            <a:spLocks noChangeArrowheads="1"/>
          </p:cNvSpPr>
          <p:nvPr/>
        </p:nvSpPr>
        <p:spPr bwMode="auto">
          <a:xfrm>
            <a:off x="7896465" y="2181525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 ,</a:t>
            </a:r>
            <a:endParaRPr lang="ru-RU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8507" y="2181525"/>
            <a:ext cx="354013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Прямоугольник 56"/>
          <p:cNvSpPr/>
          <p:nvPr/>
        </p:nvSpPr>
        <p:spPr>
          <a:xfrm>
            <a:off x="3246897" y="2985840"/>
            <a:ext cx="5092395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Arial Unicode MS"/>
                <a:cs typeface="Times New Roman"/>
              </a:rPr>
              <a:t>(Нет однородных членов, предложение простое).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494500" y="3297601"/>
            <a:ext cx="360040" cy="392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3642884" y="3409331"/>
            <a:ext cx="360040" cy="392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6372200" y="3311876"/>
            <a:ext cx="360040" cy="392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одержимое 2"/>
          <p:cNvSpPr txBox="1">
            <a:spLocks/>
          </p:cNvSpPr>
          <p:nvPr/>
        </p:nvSpPr>
        <p:spPr bwMode="auto">
          <a:xfrm>
            <a:off x="3209703" y="3783019"/>
            <a:ext cx="2802457" cy="482220"/>
          </a:xfrm>
          <a:prstGeom prst="rect">
            <a:avLst/>
          </a:prstGeom>
          <a:solidFill>
            <a:srgbClr val="DEDEDE"/>
          </a:solidFill>
          <a:ln w="12700">
            <a:solidFill>
              <a:srgbClr val="438086"/>
            </a:solidFill>
            <a:prstDash val="solid"/>
            <a:headEnd/>
            <a:tailEnd/>
          </a:ln>
          <a:effectLst/>
        </p:spPr>
        <p:txBody>
          <a:bodyPr lIns="45720" rIns="4572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7938" defTabSz="91440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>
                <a:srgbClr val="B8762E"/>
              </a:buClr>
              <a:buSzPct val="150000"/>
              <a:buFontTx/>
              <a:buNone/>
              <a:tabLst/>
              <a:defRPr/>
            </a:pPr>
            <a:r>
              <a:rPr lang="ru-RU" sz="1400" b="1" kern="0" dirty="0" smtClean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rPr>
              <a:t>Ни           ,   ни            , ни           </a:t>
            </a:r>
            <a:endParaRPr kumimoji="0" lang="ru-RU" sz="1400" b="1" i="0" u="none" strike="noStrike" kern="0" cap="none" spc="0" normalizeH="0" baseline="0" noProof="0" dirty="0">
              <a:ln w="50800"/>
              <a:solidFill>
                <a:srgbClr val="611617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11"/>
          <p:cNvSpPr>
            <a:spLocks noChangeArrowheads="1"/>
          </p:cNvSpPr>
          <p:nvPr/>
        </p:nvSpPr>
        <p:spPr bwMode="auto">
          <a:xfrm>
            <a:off x="3642884" y="3895242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63" name="Oval 11"/>
          <p:cNvSpPr>
            <a:spLocks noChangeArrowheads="1"/>
          </p:cNvSpPr>
          <p:nvPr/>
        </p:nvSpPr>
        <p:spPr bwMode="auto">
          <a:xfrm>
            <a:off x="4689809" y="3852679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65" name="Oval 11"/>
          <p:cNvSpPr>
            <a:spLocks noChangeArrowheads="1"/>
          </p:cNvSpPr>
          <p:nvPr/>
        </p:nvSpPr>
        <p:spPr bwMode="auto">
          <a:xfrm>
            <a:off x="5441295" y="3886571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39114" y="5034250"/>
            <a:ext cx="6986667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1.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Находим грамматические основы. Все предложения простые.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217708" y="5517232"/>
            <a:ext cx="679053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2. Устанавливаем, как связаны однородные члены, чертим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схемы.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163703" y="6021288"/>
            <a:ext cx="421974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3. Выбираем ДВА варианта ответов: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23 </a:t>
            </a:r>
            <a:endParaRPr lang="ru-RU" dirty="0">
              <a:solidFill>
                <a:prstClr val="black"/>
              </a:solidFill>
              <a:latin typeface="Arial Unicode MS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218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0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2" grpId="0" animBg="1"/>
      <p:bldP spid="25" grpId="0" animBg="1"/>
      <p:bldP spid="26" grpId="0" animBg="1"/>
      <p:bldP spid="45" grpId="0" animBg="1"/>
      <p:bldP spid="46" grpId="0" animBg="1"/>
      <p:bldP spid="47" grpId="0" animBg="1"/>
      <p:bldP spid="27" grpId="0" animBg="1"/>
      <p:bldP spid="49" grpId="0" animBg="1"/>
      <p:bldP spid="30" grpId="0" animBg="1"/>
      <p:bldP spid="52" grpId="0" animBg="1"/>
      <p:bldP spid="53" grpId="0" animBg="1"/>
      <p:bldP spid="54" grpId="0" animBg="1"/>
      <p:bldP spid="57" grpId="0" animBg="1"/>
      <p:bldP spid="57" grpId="1" animBg="1"/>
      <p:bldP spid="32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444"/>
            <a:ext cx="9252520" cy="7098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:\Users\Андрей\Pictures\Мои рисунки\ЕГЭ, ГИА\a_f5c2fd0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72816"/>
            <a:ext cx="3662858" cy="45541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40768"/>
            <a:ext cx="4896544" cy="16561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3474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</a:rPr>
              <a:t>15-1. Расставьте  </a:t>
            </a:r>
            <a:r>
              <a:rPr lang="ru-RU" sz="2400" b="1" dirty="0">
                <a:solidFill>
                  <a:prstClr val="black"/>
                </a:solidFill>
              </a:rPr>
              <a:t>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  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В музее есть картины и игрушки и предметы быта XV века.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В </a:t>
            </a:r>
            <a:r>
              <a:rPr lang="ru-RU" sz="2400" dirty="0">
                <a:solidFill>
                  <a:prstClr val="black"/>
                </a:solidFill>
              </a:rPr>
              <a:t>Москве и других городах со снегом и льдом на дорогах борются  химическими способами.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Нужно </a:t>
            </a:r>
            <a:r>
              <a:rPr lang="ru-RU" sz="2400" dirty="0">
                <a:solidFill>
                  <a:prstClr val="black"/>
                </a:solidFill>
              </a:rPr>
              <a:t>быть вежливым как среди посторонних людей так и в домашнем кругу.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То </a:t>
            </a:r>
            <a:r>
              <a:rPr lang="ru-RU" sz="2400" dirty="0">
                <a:solidFill>
                  <a:prstClr val="black"/>
                </a:solidFill>
              </a:rPr>
              <a:t>справа то слева то сбоку слышался какой-то шум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 Солнце быстро прогрело небольшое озеро 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и в нем сразу закипела </a:t>
            </a:r>
            <a:r>
              <a:rPr lang="ru-RU" sz="2400" dirty="0" smtClean="0">
                <a:solidFill>
                  <a:prstClr val="black"/>
                </a:solidFill>
              </a:rPr>
              <a:t> жизнь</a:t>
            </a:r>
            <a:r>
              <a:rPr lang="ru-RU" sz="2400" dirty="0">
                <a:solidFill>
                  <a:prstClr val="black"/>
                </a:solidFill>
              </a:rPr>
              <a:t>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35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265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</a:rPr>
              <a:t>15-2. Расставьте  </a:t>
            </a:r>
            <a:r>
              <a:rPr lang="ru-RU" sz="2400" b="1" dirty="0">
                <a:solidFill>
                  <a:prstClr val="black"/>
                </a:solidFill>
              </a:rPr>
              <a:t>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  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В народной медицине водные настои приготавливают холодным или горячим способами.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Среди </a:t>
            </a:r>
            <a:r>
              <a:rPr lang="ru-RU" sz="2400" dirty="0">
                <a:solidFill>
                  <a:prstClr val="black"/>
                </a:solidFill>
              </a:rPr>
              <a:t>писателей послереволюционной эпохи М.А. Булгаков чаще других обращается к темам прозрения и своего пути в жизни и литературе.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Ни </a:t>
            </a:r>
            <a:r>
              <a:rPr lang="ru-RU" sz="2400" dirty="0" smtClean="0">
                <a:solidFill>
                  <a:prstClr val="black"/>
                </a:solidFill>
              </a:rPr>
              <a:t>калина </a:t>
            </a:r>
            <a:r>
              <a:rPr lang="ru-RU" sz="2400" dirty="0">
                <a:solidFill>
                  <a:prstClr val="black"/>
                </a:solidFill>
              </a:rPr>
              <a:t>не растёт меж </a:t>
            </a:r>
            <a:r>
              <a:rPr lang="ru-RU" sz="2400" dirty="0" smtClean="0">
                <a:solidFill>
                  <a:prstClr val="black"/>
                </a:solidFill>
              </a:rPr>
              <a:t>ними </a:t>
            </a:r>
            <a:r>
              <a:rPr lang="ru-RU" sz="2400" dirty="0">
                <a:solidFill>
                  <a:prstClr val="black"/>
                </a:solidFill>
              </a:rPr>
              <a:t>ни </a:t>
            </a:r>
            <a:r>
              <a:rPr lang="ru-RU" sz="2400" dirty="0" smtClean="0">
                <a:solidFill>
                  <a:prstClr val="black"/>
                </a:solidFill>
              </a:rPr>
              <a:t>трава </a:t>
            </a:r>
            <a:r>
              <a:rPr lang="ru-RU" sz="2400" dirty="0">
                <a:solidFill>
                  <a:prstClr val="black"/>
                </a:solidFill>
              </a:rPr>
              <a:t>не </a:t>
            </a:r>
            <a:r>
              <a:rPr lang="ru-RU" sz="2400" dirty="0" smtClean="0">
                <a:solidFill>
                  <a:prstClr val="black"/>
                </a:solidFill>
              </a:rPr>
              <a:t>зеленеет. </a:t>
            </a:r>
            <a:endParaRPr lang="ru-RU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Лесные </a:t>
            </a:r>
            <a:r>
              <a:rPr lang="ru-RU" sz="2400" dirty="0">
                <a:solidFill>
                  <a:prstClr val="black"/>
                </a:solidFill>
              </a:rPr>
              <a:t>дали кажутся то дымчато-сиреневатыми то чуть </a:t>
            </a:r>
            <a:r>
              <a:rPr lang="ru-RU" sz="2400" dirty="0" smtClean="0">
                <a:solidFill>
                  <a:prstClr val="black"/>
                </a:solidFill>
              </a:rPr>
              <a:t>голубоватыми.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Сердце у крошечных колибри относительно их веса огромное 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и </a:t>
            </a:r>
            <a:r>
              <a:rPr lang="ru-RU" sz="2400" dirty="0" smtClean="0">
                <a:solidFill>
                  <a:prstClr val="black"/>
                </a:solidFill>
              </a:rPr>
              <a:t>бьется </a:t>
            </a:r>
            <a:r>
              <a:rPr lang="ru-RU" sz="2400" dirty="0">
                <a:solidFill>
                  <a:prstClr val="black"/>
                </a:solidFill>
              </a:rPr>
              <a:t>невероятно быстро. </a:t>
            </a: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34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055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</a:rPr>
              <a:t>15-3. Расставьте  </a:t>
            </a:r>
            <a:r>
              <a:rPr lang="ru-RU" sz="2400" b="1" dirty="0">
                <a:solidFill>
                  <a:prstClr val="black"/>
                </a:solidFill>
              </a:rPr>
              <a:t>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smtClean="0">
                <a:solidFill>
                  <a:prstClr val="black"/>
                </a:solidFill>
              </a:rPr>
              <a:t>запятую.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Как наше так и вражеское войско томилось в ожидании настоящего боя.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Наш </a:t>
            </a:r>
            <a:r>
              <a:rPr lang="ru-RU" sz="2400" dirty="0">
                <a:solidFill>
                  <a:prstClr val="black"/>
                </a:solidFill>
              </a:rPr>
              <a:t>внутренний мир настроен чутко и тонко и отзывается на самые незаметные звуки жизни.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Дом </a:t>
            </a:r>
            <a:r>
              <a:rPr lang="ru-RU" sz="2400" dirty="0">
                <a:solidFill>
                  <a:prstClr val="black"/>
                </a:solidFill>
              </a:rPr>
              <a:t>к празднику убирали шиповником да белою ромашкою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За чаем собрались гости да хозяева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И </a:t>
            </a:r>
            <a:r>
              <a:rPr lang="ru-RU" sz="2400" dirty="0" smtClean="0">
                <a:solidFill>
                  <a:prstClr val="black"/>
                </a:solidFill>
              </a:rPr>
              <a:t>ме­тался </a:t>
            </a:r>
            <a:r>
              <a:rPr lang="ru-RU" sz="2400" dirty="0">
                <a:solidFill>
                  <a:prstClr val="black"/>
                </a:solidFill>
              </a:rPr>
              <a:t>ветер быстрый по </a:t>
            </a:r>
            <a:r>
              <a:rPr lang="ru-RU" sz="2400" dirty="0" smtClean="0">
                <a:solidFill>
                  <a:prstClr val="black"/>
                </a:solidFill>
              </a:rPr>
              <a:t>бурьянам и снопами </a:t>
            </a:r>
            <a:r>
              <a:rPr lang="ru-RU" sz="2400" dirty="0">
                <a:solidFill>
                  <a:prstClr val="black"/>
                </a:solidFill>
              </a:rPr>
              <a:t>мчались искры по </a:t>
            </a:r>
            <a:r>
              <a:rPr lang="ru-RU" sz="2400" dirty="0" smtClean="0">
                <a:solidFill>
                  <a:prstClr val="black"/>
                </a:solidFill>
              </a:rPr>
              <a:t>туманам... </a:t>
            </a:r>
            <a:endParaRPr lang="ru-RU" sz="24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15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210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6075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</a:rPr>
              <a:t>15-4. Расставьте  </a:t>
            </a:r>
            <a:r>
              <a:rPr lang="ru-RU" sz="2400" b="1" dirty="0">
                <a:solidFill>
                  <a:prstClr val="black"/>
                </a:solidFill>
              </a:rPr>
              <a:t>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Защитой </a:t>
            </a:r>
            <a:r>
              <a:rPr lang="ru-RU" sz="2400" dirty="0">
                <a:solidFill>
                  <a:prstClr val="black"/>
                </a:solidFill>
              </a:rPr>
              <a:t>средневековому воину служили простая стёганая туника или детали доспехов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Только </a:t>
            </a:r>
            <a:r>
              <a:rPr lang="ru-RU" sz="2400" dirty="0">
                <a:solidFill>
                  <a:prstClr val="black"/>
                </a:solidFill>
              </a:rPr>
              <a:t>иволги </a:t>
            </a:r>
            <a:r>
              <a:rPr lang="ru-RU" sz="2400" dirty="0" smtClean="0">
                <a:solidFill>
                  <a:prstClr val="black"/>
                </a:solidFill>
              </a:rPr>
              <a:t>кричат </a:t>
            </a:r>
            <a:r>
              <a:rPr lang="ru-RU" sz="2400" dirty="0">
                <a:solidFill>
                  <a:prstClr val="black"/>
                </a:solidFill>
              </a:rPr>
              <a:t>да </a:t>
            </a:r>
            <a:r>
              <a:rPr lang="ru-RU" sz="2400" dirty="0" smtClean="0">
                <a:solidFill>
                  <a:prstClr val="black"/>
                </a:solidFill>
              </a:rPr>
              <a:t>кукушки </a:t>
            </a:r>
            <a:r>
              <a:rPr lang="ru-RU" sz="2400" dirty="0">
                <a:solidFill>
                  <a:prstClr val="black"/>
                </a:solidFill>
              </a:rPr>
              <a:t>наперебой отсчитывают ко­му-то непрожитые </a:t>
            </a:r>
            <a:r>
              <a:rPr lang="ru-RU" sz="2400" dirty="0" smtClean="0">
                <a:solidFill>
                  <a:prstClr val="black"/>
                </a:solidFill>
              </a:rPr>
              <a:t>годы. 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2)	В XII веке живописцы писали картины красками или тушью на шёлковых или бумажных </a:t>
            </a:r>
            <a:r>
              <a:rPr lang="ru-RU" sz="2400" dirty="0" smtClean="0">
                <a:solidFill>
                  <a:prstClr val="black"/>
                </a:solidFill>
              </a:rPr>
              <a:t>свитках.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Леонардо </a:t>
            </a:r>
            <a:r>
              <a:rPr lang="ru-RU" sz="2400" dirty="0">
                <a:solidFill>
                  <a:prstClr val="black"/>
                </a:solidFill>
              </a:rPr>
              <a:t>да Винчи в «Споре живописца с поэтом» утверждал </a:t>
            </a:r>
          </a:p>
          <a:p>
            <a:pPr lvl="1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</a:rPr>
              <a:t>преимущество живописи перед поэзией 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и многие современники </a:t>
            </a:r>
            <a:r>
              <a:rPr lang="ru-RU" sz="2400" dirty="0" smtClean="0">
                <a:solidFill>
                  <a:prstClr val="black"/>
                </a:solidFill>
              </a:rPr>
              <a:t>разделяли </a:t>
            </a:r>
            <a:r>
              <a:rPr lang="ru-RU" sz="2400" dirty="0">
                <a:solidFill>
                  <a:prstClr val="black"/>
                </a:solidFill>
              </a:rPr>
              <a:t>его точку зрения. </a:t>
            </a:r>
          </a:p>
          <a:p>
            <a:pPr lvl="1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</a:rPr>
              <a:t>5) </a:t>
            </a:r>
            <a:r>
              <a:rPr lang="ru-RU" sz="2400" dirty="0" smtClean="0">
                <a:solidFill>
                  <a:prstClr val="black"/>
                </a:solidFill>
              </a:rPr>
              <a:t>   Сердце </a:t>
            </a:r>
            <a:r>
              <a:rPr lang="ru-RU" sz="2400" dirty="0">
                <a:solidFill>
                  <a:prstClr val="black"/>
                </a:solidFill>
              </a:rPr>
              <a:t>у крошечных колибри относительно их веса огромное  </a:t>
            </a:r>
            <a:r>
              <a:rPr lang="ru-RU" sz="2400" dirty="0" smtClean="0">
                <a:solidFill>
                  <a:prstClr val="black"/>
                </a:solidFill>
              </a:rPr>
              <a:t>и  бьется оно невероятно </a:t>
            </a:r>
            <a:r>
              <a:rPr lang="ru-RU" sz="2400" dirty="0">
                <a:solidFill>
                  <a:prstClr val="black"/>
                </a:solidFill>
              </a:rPr>
              <a:t>быстро. </a:t>
            </a:r>
            <a:endParaRPr lang="ru-RU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6281936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45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92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800" b="1" dirty="0" smtClean="0">
                <a:solidFill>
                  <a:prstClr val="black"/>
                </a:solidFill>
              </a:rPr>
              <a:t>15-5. Расставьте  </a:t>
            </a:r>
            <a:r>
              <a:rPr lang="ru-RU" sz="2800" b="1" dirty="0">
                <a:solidFill>
                  <a:prstClr val="black"/>
                </a:solidFill>
              </a:rPr>
              <a:t>знаки  </a:t>
            </a:r>
            <a:r>
              <a:rPr lang="ru-RU" sz="28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800" b="1" dirty="0">
                <a:solidFill>
                  <a:prstClr val="black"/>
                </a:solidFill>
              </a:rPr>
              <a:t>ОДНУ</a:t>
            </a:r>
            <a:r>
              <a:rPr lang="ru-RU" sz="2800" dirty="0">
                <a:solidFill>
                  <a:prstClr val="black"/>
                </a:solidFill>
              </a:rPr>
              <a:t> запятую. </a:t>
            </a:r>
            <a:endParaRPr lang="ru-RU" sz="28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>
                <a:solidFill>
                  <a:prstClr val="black"/>
                </a:solidFill>
              </a:rPr>
              <a:t>Из листового металла делают корпуса машин и приборов и посуду.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 smtClean="0">
                <a:solidFill>
                  <a:prstClr val="black"/>
                </a:solidFill>
              </a:rPr>
              <a:t>Жестянщики </a:t>
            </a:r>
            <a:r>
              <a:rPr lang="ru-RU" sz="2800" dirty="0">
                <a:solidFill>
                  <a:prstClr val="black"/>
                </a:solidFill>
              </a:rPr>
              <a:t>должны знать устройство различных станков и приспособлений для обработки листового металла и уметь работать на них.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 smtClean="0">
                <a:solidFill>
                  <a:prstClr val="black"/>
                </a:solidFill>
              </a:rPr>
              <a:t>Столярный </a:t>
            </a:r>
            <a:r>
              <a:rPr lang="ru-RU" sz="2800" dirty="0">
                <a:solidFill>
                  <a:prstClr val="black"/>
                </a:solidFill>
              </a:rPr>
              <a:t>клей выпускают в виде зёрен или твёрдых плиток с блестящей поверхностью.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 smtClean="0">
                <a:solidFill>
                  <a:prstClr val="black"/>
                </a:solidFill>
              </a:rPr>
              <a:t>Мы </a:t>
            </a:r>
            <a:r>
              <a:rPr lang="ru-RU" sz="2800" dirty="0">
                <a:solidFill>
                  <a:prstClr val="black"/>
                </a:solidFill>
              </a:rPr>
              <a:t>долго не ложились спать и любовались то небом то морем</a:t>
            </a:r>
            <a:r>
              <a:rPr lang="ru-RU" sz="28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 smtClean="0">
                <a:solidFill>
                  <a:prstClr val="black"/>
                </a:solidFill>
              </a:rPr>
              <a:t>В </a:t>
            </a:r>
            <a:r>
              <a:rPr lang="ru-RU" sz="2800" dirty="0">
                <a:solidFill>
                  <a:prstClr val="black"/>
                </a:solidFill>
              </a:rPr>
              <a:t>поведении скворца много суетливого и забавного деловитого и хитрого</a:t>
            </a:r>
            <a:r>
              <a:rPr lang="ru-RU" sz="2000" dirty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9322" y="6281936"/>
            <a:ext cx="2786082" cy="4332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45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078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914400" y="428604"/>
            <a:ext cx="7772400" cy="559119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dirty="0" err="1" smtClean="0"/>
              <a:t>Отг</a:t>
            </a:r>
            <a:r>
              <a:rPr lang="ru-RU" dirty="0" smtClean="0"/>
              <a:t>..</a:t>
            </a:r>
            <a:r>
              <a:rPr lang="ru-RU" dirty="0" err="1" smtClean="0"/>
              <a:t>ворила</a:t>
            </a:r>
            <a:r>
              <a:rPr lang="ru-RU" dirty="0" smtClean="0"/>
              <a:t> роща </a:t>
            </a:r>
            <a:r>
              <a:rPr lang="ru-RU" dirty="0" err="1" smtClean="0"/>
              <a:t>з</a:t>
            </a:r>
            <a:r>
              <a:rPr lang="ru-RU" dirty="0" smtClean="0"/>
              <a:t>..</a:t>
            </a:r>
            <a:r>
              <a:rPr lang="ru-RU" dirty="0" err="1" smtClean="0"/>
              <a:t>лотая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Березовым веселым языком </a:t>
            </a:r>
          </a:p>
          <a:p>
            <a:pPr>
              <a:buNone/>
            </a:pPr>
            <a:r>
              <a:rPr lang="ru-RU" dirty="0" smtClean="0"/>
              <a:t>    И журавли печально </a:t>
            </a:r>
            <a:r>
              <a:rPr lang="ru-RU" dirty="0" err="1" smtClean="0"/>
              <a:t>прол</a:t>
            </a:r>
            <a:r>
              <a:rPr lang="ru-RU" dirty="0" smtClean="0"/>
              <a:t>..тая </a:t>
            </a:r>
          </a:p>
          <a:p>
            <a:pPr>
              <a:buNone/>
            </a:pPr>
            <a:r>
              <a:rPr lang="ru-RU" dirty="0" smtClean="0"/>
              <a:t>    Уж (не) жалеют больше ни (о) чем.</a:t>
            </a:r>
          </a:p>
          <a:p>
            <a:endParaRPr lang="ru-RU" dirty="0" smtClean="0"/>
          </a:p>
          <a:p>
            <a:r>
              <a:rPr lang="ru-RU" dirty="0" smtClean="0"/>
              <a:t>…Я </a:t>
            </a:r>
            <a:r>
              <a:rPr lang="ru-RU" dirty="0" err="1" smtClean="0"/>
              <a:t>приш</a:t>
            </a:r>
            <a:r>
              <a:rPr lang="ru-RU" dirty="0" smtClean="0"/>
              <a:t>..л на эту землю</a:t>
            </a:r>
          </a:p>
          <a:p>
            <a:pPr>
              <a:buNone/>
            </a:pPr>
            <a:r>
              <a:rPr lang="ru-RU" dirty="0" smtClean="0"/>
              <a:t>    Чтоб скорей ее покинуть.</a:t>
            </a:r>
          </a:p>
          <a:p>
            <a:endParaRPr lang="ru-RU" dirty="0" smtClean="0"/>
          </a:p>
          <a:p>
            <a:r>
              <a:rPr lang="ru-RU" dirty="0" smtClean="0"/>
              <a:t>Пот..</a:t>
            </a:r>
            <a:r>
              <a:rPr lang="ru-RU" dirty="0" err="1" smtClean="0"/>
              <a:t>нула</a:t>
            </a:r>
            <a:r>
              <a:rPr lang="ru-RU" dirty="0" smtClean="0"/>
              <a:t> деревня в ухабинах</a:t>
            </a:r>
          </a:p>
          <a:p>
            <a:pPr>
              <a:buNone/>
            </a:pPr>
            <a:r>
              <a:rPr lang="ru-RU" dirty="0" smtClean="0"/>
              <a:t>    Заслонили избенки л..</a:t>
            </a:r>
            <a:r>
              <a:rPr lang="ru-RU" dirty="0" err="1" smtClean="0"/>
              <a:t>са</a:t>
            </a:r>
            <a:r>
              <a:rPr lang="ru-RU" dirty="0" smtClean="0"/>
              <a:t>.</a:t>
            </a:r>
          </a:p>
        </p:txBody>
      </p:sp>
      <p:pic>
        <p:nvPicPr>
          <p:cNvPr id="3" name="Рисунок 2" descr="berez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4214818"/>
            <a:ext cx="2710584" cy="18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</a:rPr>
              <a:t>15-6. Расставьте  </a:t>
            </a:r>
            <a:r>
              <a:rPr lang="ru-RU" sz="2400" b="1" dirty="0">
                <a:solidFill>
                  <a:prstClr val="black"/>
                </a:solidFill>
              </a:rPr>
              <a:t>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Свет луны уже </a:t>
            </a:r>
            <a:r>
              <a:rPr lang="ru-RU" sz="2400" dirty="0" smtClean="0">
                <a:solidFill>
                  <a:prstClr val="black"/>
                </a:solidFill>
              </a:rPr>
              <a:t>померк </a:t>
            </a:r>
            <a:r>
              <a:rPr lang="ru-RU" sz="2400" dirty="0">
                <a:solidFill>
                  <a:prstClr val="black"/>
                </a:solidFill>
              </a:rPr>
              <a:t>и в воздухе повеяло сыростью. 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Индивидуальность писателя проявляется даже в предпочтении того или иного цветового эпитета.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Почти </a:t>
            </a:r>
            <a:r>
              <a:rPr lang="ru-RU" sz="2400" dirty="0">
                <a:solidFill>
                  <a:prstClr val="black"/>
                </a:solidFill>
              </a:rPr>
              <a:t>каждый из французских скульпторов работал одновременно и в историко-мифологическом и в портретном и в пейзажном жанрах.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Грин </a:t>
            </a:r>
            <a:r>
              <a:rPr lang="ru-RU" sz="2400" dirty="0">
                <a:solidFill>
                  <a:prstClr val="black"/>
                </a:solidFill>
              </a:rPr>
              <a:t>мог подробно описать как изгиб реки так и расположение домов как вековые леса так и уютные приморские города.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Лес </a:t>
            </a:r>
            <a:r>
              <a:rPr lang="ru-RU" sz="2400" dirty="0">
                <a:solidFill>
                  <a:prstClr val="black"/>
                </a:solidFill>
              </a:rPr>
              <a:t>шумел то </a:t>
            </a:r>
            <a:r>
              <a:rPr lang="ru-RU" sz="2400" dirty="0" err="1">
                <a:solidFill>
                  <a:prstClr val="black"/>
                </a:solidFill>
              </a:rPr>
              <a:t>убаюкивающе</a:t>
            </a:r>
            <a:r>
              <a:rPr lang="ru-RU" sz="2400" dirty="0">
                <a:solidFill>
                  <a:prstClr val="black"/>
                </a:solidFill>
              </a:rPr>
              <a:t> и певуче то порывисто и тревожно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15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311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</a:rPr>
              <a:t>15-7. Расставьте  </a:t>
            </a:r>
            <a:r>
              <a:rPr lang="ru-RU" sz="2400" b="1" dirty="0">
                <a:solidFill>
                  <a:prstClr val="black"/>
                </a:solidFill>
              </a:rPr>
              <a:t>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Цели астрологов и алхимиков были фантастичны но их наблюдения и опыты способствовали накоплению знаний как по астрономии так и по химии.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В </a:t>
            </a:r>
            <a:r>
              <a:rPr lang="ru-RU" sz="2400" dirty="0">
                <a:solidFill>
                  <a:prstClr val="black"/>
                </a:solidFill>
              </a:rPr>
              <a:t>XII веке живописцы писали картины красками или тушью на шёлковых или бумажных свитках.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На </a:t>
            </a:r>
            <a:r>
              <a:rPr lang="ru-RU" sz="2400" dirty="0">
                <a:solidFill>
                  <a:prstClr val="black"/>
                </a:solidFill>
              </a:rPr>
              <a:t>улице весь декабрь то снег то дождь</a:t>
            </a:r>
            <a:r>
              <a:rPr lang="ru-RU" sz="2400" dirty="0" smtClean="0">
                <a:solidFill>
                  <a:prstClr val="black"/>
                </a:solidFill>
              </a:rPr>
              <a:t>…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Там будет праздник не только </a:t>
            </a:r>
            <a:r>
              <a:rPr lang="ru-RU" sz="2400" dirty="0" smtClean="0">
                <a:solidFill>
                  <a:prstClr val="black"/>
                </a:solidFill>
              </a:rPr>
              <a:t>сегодня </a:t>
            </a:r>
            <a:r>
              <a:rPr lang="ru-RU" sz="2400" dirty="0">
                <a:solidFill>
                  <a:prstClr val="black"/>
                </a:solidFill>
              </a:rPr>
              <a:t>но и завтра..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Каравелла </a:t>
            </a:r>
            <a:r>
              <a:rPr lang="ru-RU" sz="2400" dirty="0">
                <a:solidFill>
                  <a:prstClr val="black"/>
                </a:solidFill>
              </a:rPr>
              <a:t>имела три мачты с прямыми и косыми парусами и могла двигаться в нужном направлении даже при встречном ветре.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34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822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</a:rPr>
              <a:t>15-8. Расставьте  </a:t>
            </a:r>
            <a:r>
              <a:rPr lang="ru-RU" sz="2400" b="1" dirty="0">
                <a:solidFill>
                  <a:prstClr val="black"/>
                </a:solidFill>
              </a:rPr>
              <a:t>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Мне хотелось застать медведя за едой или за рыбной ловлей на берегу реки.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Берёзовые </a:t>
            </a:r>
            <a:r>
              <a:rPr lang="ru-RU" sz="2400" dirty="0">
                <a:solidFill>
                  <a:prstClr val="black"/>
                </a:solidFill>
              </a:rPr>
              <a:t>рощи и аллеи вызывают чувство радости и умиротворённости.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Рябина </a:t>
            </a:r>
            <a:r>
              <a:rPr lang="ru-RU" sz="2400" dirty="0">
                <a:solidFill>
                  <a:prstClr val="black"/>
                </a:solidFill>
              </a:rPr>
              <a:t>прекрасна и по весне и осенью.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Ни </a:t>
            </a:r>
            <a:r>
              <a:rPr lang="ru-RU" sz="2400" dirty="0">
                <a:solidFill>
                  <a:prstClr val="black"/>
                </a:solidFill>
              </a:rPr>
              <a:t>на воде ни на земле ни в воздухе настоящий турист не чувствует растерянности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В его коллекции было много ножей и </a:t>
            </a:r>
            <a:r>
              <a:rPr lang="ru-RU" sz="2400" dirty="0" smtClean="0">
                <a:solidFill>
                  <a:prstClr val="black"/>
                </a:solidFill>
              </a:rPr>
              <a:t>кинжалов  </a:t>
            </a:r>
            <a:r>
              <a:rPr lang="ru-RU" sz="2400" dirty="0">
                <a:solidFill>
                  <a:prstClr val="black"/>
                </a:solidFill>
              </a:rPr>
              <a:t>пистолетов и </a:t>
            </a:r>
            <a:r>
              <a:rPr lang="ru-RU" sz="2400" dirty="0" smtClean="0">
                <a:solidFill>
                  <a:prstClr val="black"/>
                </a:solidFill>
              </a:rPr>
              <a:t>ружей.</a:t>
            </a:r>
            <a:endParaRPr lang="ru-RU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35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159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614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</a:rPr>
              <a:t>15-9. Расставьте  </a:t>
            </a:r>
            <a:r>
              <a:rPr lang="ru-RU" sz="2400" b="1" dirty="0">
                <a:solidFill>
                  <a:prstClr val="black"/>
                </a:solidFill>
              </a:rPr>
              <a:t>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Полина любила находиться в кабинете мужа или в библиотеке.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Между тем разведчики </a:t>
            </a:r>
            <a:r>
              <a:rPr lang="ru-RU" sz="2400" dirty="0" err="1">
                <a:solidFill>
                  <a:prstClr val="black"/>
                </a:solidFill>
              </a:rPr>
              <a:t>Кизевича</a:t>
            </a:r>
            <a:r>
              <a:rPr lang="ru-RU" sz="2400" dirty="0">
                <a:solidFill>
                  <a:prstClr val="black"/>
                </a:solidFill>
              </a:rPr>
              <a:t> все не возвращались 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и это тяжелым </a:t>
            </a:r>
            <a:r>
              <a:rPr lang="ru-RU" sz="2400" dirty="0" smtClean="0">
                <a:solidFill>
                  <a:prstClr val="black"/>
                </a:solidFill>
              </a:rPr>
              <a:t> камнем </a:t>
            </a:r>
            <a:r>
              <a:rPr lang="ru-RU" sz="2400" dirty="0">
                <a:solidFill>
                  <a:prstClr val="black"/>
                </a:solidFill>
              </a:rPr>
              <a:t>лежало на душе комбата.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Человек </a:t>
            </a:r>
            <a:r>
              <a:rPr lang="ru-RU" sz="2400" dirty="0">
                <a:solidFill>
                  <a:prstClr val="black"/>
                </a:solidFill>
              </a:rPr>
              <a:t>должен соблюдать как юридические так и нравственные законы.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Океан </a:t>
            </a:r>
            <a:r>
              <a:rPr lang="ru-RU" sz="2400" dirty="0">
                <a:solidFill>
                  <a:prstClr val="black"/>
                </a:solidFill>
              </a:rPr>
              <a:t>и небо перемешались и понеслись над головой потоками воды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В </a:t>
            </a:r>
            <a:r>
              <a:rPr lang="ru-RU" sz="2400" dirty="0">
                <a:solidFill>
                  <a:prstClr val="black"/>
                </a:solidFill>
              </a:rPr>
              <a:t>XII веке живописцы писали картины красками или тушью на шёлковых или бумажных свитках.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23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17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</a:rPr>
              <a:t>15-10. Расставьте  </a:t>
            </a:r>
            <a:r>
              <a:rPr lang="ru-RU" sz="2400" b="1" dirty="0">
                <a:solidFill>
                  <a:prstClr val="black"/>
                </a:solidFill>
              </a:rPr>
              <a:t>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Гущин набирается смелости и задает вопрос тихим и робким голосом.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Недавно шел первый снег 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и все в природе находилось под властью  этого молодого снега.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Лесные </a:t>
            </a:r>
            <a:r>
              <a:rPr lang="ru-RU" sz="2400" dirty="0">
                <a:solidFill>
                  <a:prstClr val="black"/>
                </a:solidFill>
              </a:rPr>
              <a:t>ягоды лучше всего собирать </a:t>
            </a:r>
            <a:r>
              <a:rPr lang="ru-RU" sz="2400" dirty="0" smtClean="0">
                <a:solidFill>
                  <a:prstClr val="black"/>
                </a:solidFill>
              </a:rPr>
              <a:t> утром </a:t>
            </a:r>
            <a:r>
              <a:rPr lang="ru-RU" sz="2400" dirty="0">
                <a:solidFill>
                  <a:prstClr val="black"/>
                </a:solidFill>
              </a:rPr>
              <a:t>или вечером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Французская </a:t>
            </a:r>
            <a:r>
              <a:rPr lang="ru-RU" sz="2400" dirty="0">
                <a:solidFill>
                  <a:prstClr val="black"/>
                </a:solidFill>
              </a:rPr>
              <a:t>революция не была результатом случайного стечения обстоятельств или действия агрессивных </a:t>
            </a:r>
            <a:r>
              <a:rPr lang="ru-RU" sz="2400" dirty="0" smtClean="0">
                <a:solidFill>
                  <a:prstClr val="black"/>
                </a:solidFill>
              </a:rPr>
              <a:t>личностей.</a:t>
            </a:r>
            <a:endParaRPr lang="ru-RU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 smtClean="0">
                <a:solidFill>
                  <a:prstClr val="black"/>
                </a:solidFill>
              </a:rPr>
              <a:t>Тихо и </a:t>
            </a:r>
            <a:r>
              <a:rPr lang="ru-RU" sz="2400" dirty="0">
                <a:solidFill>
                  <a:prstClr val="black"/>
                </a:solidFill>
              </a:rPr>
              <a:t>синева повисла между еще зелеными деревьями. 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574655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</a:rPr>
              <a:t>25</a:t>
            </a:r>
            <a:endParaRPr lang="ru-RU" sz="3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012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0422"/>
            <a:ext cx="9252520" cy="7098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107504" y="-1"/>
            <a:ext cx="8928992" cy="200803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Успехов на ЕГЭ!!!</a:t>
            </a:r>
            <a:endParaRPr lang="ru-RU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pic>
        <p:nvPicPr>
          <p:cNvPr id="2050" name="Picture 2" descr="C:\Users\Андрей\Pictures\Мои рисунки\ЕГЭ, ГИА\ege_gia_kim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268760"/>
            <a:ext cx="3627444" cy="57096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7310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r>
              <a:rPr lang="ru-RU" b="1" dirty="0" smtClean="0"/>
              <a:t>СЛОЖНОЕ   ПРЕДЛОЖЕНИЕ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2357430"/>
            <a:ext cx="7829576" cy="366237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b="1" u="sng" dirty="0" smtClean="0"/>
              <a:t>СОЮЗНОЕ</a:t>
            </a:r>
            <a:r>
              <a:rPr lang="ru-RU" b="1" dirty="0" smtClean="0"/>
              <a:t> </a:t>
            </a:r>
            <a:r>
              <a:rPr lang="ru-RU" dirty="0" smtClean="0"/>
              <a:t>                                   </a:t>
            </a:r>
            <a:r>
              <a:rPr lang="ru-RU" b="1" u="sng" dirty="0" smtClean="0"/>
              <a:t>БЕССОЮЗНОЕ</a:t>
            </a:r>
          </a:p>
          <a:p>
            <a:r>
              <a:rPr lang="ru-RU" dirty="0" smtClean="0"/>
              <a:t>Сложносочиненное</a:t>
            </a:r>
          </a:p>
          <a:p>
            <a:r>
              <a:rPr lang="ru-RU" dirty="0" smtClean="0"/>
              <a:t>Сложноподчиненное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643570" y="1357298"/>
            <a:ext cx="150019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2071670" y="1357298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772400" cy="77472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Упражнение № 439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Но час настал, и ты ушла из дому.</a:t>
            </a:r>
          </a:p>
          <a:p>
            <a:pPr>
              <a:buNone/>
            </a:pPr>
            <a:r>
              <a:rPr lang="ru-RU" dirty="0" smtClean="0"/>
              <a:t>Я бросил в ночь заветное кольцо.</a:t>
            </a:r>
          </a:p>
          <a:p>
            <a:pPr>
              <a:buNone/>
            </a:pPr>
            <a:r>
              <a:rPr lang="ru-RU" dirty="0" smtClean="0"/>
              <a:t>Ты отдала свою судьбу другому,</a:t>
            </a:r>
          </a:p>
          <a:p>
            <a:pPr>
              <a:buNone/>
            </a:pPr>
            <a:r>
              <a:rPr lang="ru-RU" dirty="0" smtClean="0"/>
              <a:t>И я забыл прекрасное лицо.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Летели дни, крутясь проклятым роем...</a:t>
            </a:r>
          </a:p>
          <a:p>
            <a:pPr>
              <a:buNone/>
            </a:pPr>
            <a:r>
              <a:rPr lang="ru-RU" dirty="0" smtClean="0"/>
              <a:t>Вино и страсть терзали жизнь мою...</a:t>
            </a:r>
          </a:p>
          <a:p>
            <a:pPr>
              <a:buNone/>
            </a:pPr>
            <a:r>
              <a:rPr lang="ru-RU" dirty="0" smtClean="0"/>
              <a:t>И вспомнил я тебя пред аналоем,</a:t>
            </a:r>
          </a:p>
          <a:p>
            <a:pPr>
              <a:buNone/>
            </a:pPr>
            <a:r>
              <a:rPr lang="ru-RU" dirty="0" smtClean="0"/>
              <a:t>И звал тебя, как молодость свою...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Я звал тебя, но ты не оглянулась,</a:t>
            </a:r>
          </a:p>
          <a:p>
            <a:pPr>
              <a:buNone/>
            </a:pPr>
            <a:r>
              <a:rPr lang="ru-RU" dirty="0" smtClean="0"/>
              <a:t>Я слезы лил, но ты не снизошла.</a:t>
            </a:r>
          </a:p>
          <a:p>
            <a:pPr>
              <a:buNone/>
            </a:pPr>
            <a:r>
              <a:rPr lang="ru-RU" dirty="0" smtClean="0"/>
              <a:t>Ты в синий плащ печально завернулась,</a:t>
            </a:r>
          </a:p>
          <a:p>
            <a:pPr>
              <a:buNone/>
            </a:pPr>
            <a:r>
              <a:rPr lang="ru-RU" dirty="0" smtClean="0"/>
              <a:t>В сырую ночь ты из дому ушла.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Не знаю, где приют твоей гордыне</a:t>
            </a:r>
          </a:p>
          <a:p>
            <a:pPr>
              <a:buNone/>
            </a:pPr>
            <a:r>
              <a:rPr lang="ru-RU" dirty="0" smtClean="0"/>
              <a:t>Ты, милая, ты, нежная, нашла...</a:t>
            </a:r>
          </a:p>
          <a:p>
            <a:pPr>
              <a:buNone/>
            </a:pPr>
            <a:r>
              <a:rPr lang="ru-RU" dirty="0" smtClean="0"/>
              <a:t>Я крепко сплю, мне снится плащ твой синий,</a:t>
            </a:r>
          </a:p>
          <a:p>
            <a:pPr>
              <a:buNone/>
            </a:pPr>
            <a:r>
              <a:rPr lang="ru-RU" dirty="0" smtClean="0"/>
              <a:t>В котором ты в сырую ночь ушла...</a:t>
            </a:r>
          </a:p>
          <a:p>
            <a:endParaRPr lang="ru-RU" dirty="0"/>
          </a:p>
        </p:txBody>
      </p:sp>
      <p:pic>
        <p:nvPicPr>
          <p:cNvPr id="4" name="v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572132" y="3643314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1124744"/>
            <a:ext cx="8429684" cy="387589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</a:rPr>
              <a:t>Задание 15 ЕГЭ 2016.</a:t>
            </a:r>
            <a:br>
              <a:rPr lang="ru-RU" sz="32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</a:br>
            <a:r>
              <a:rPr lang="ru-RU" sz="32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</a:br>
            <a:r>
              <a:rPr lang="ru-RU" sz="32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Пунктуация в ССП и ПП </a:t>
            </a:r>
            <a:br>
              <a:rPr lang="ru-RU" sz="32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</a:br>
            <a:r>
              <a:rPr lang="ru-RU" sz="32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с однородными членами </a:t>
            </a:r>
            <a:endParaRPr lang="ru-RU" sz="32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0740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460" y="142852"/>
            <a:ext cx="8229600" cy="10001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Так формулируется задание в демоверсии 2016 года: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9145016" cy="59046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Расставьте  знаки  </a:t>
            </a:r>
            <a:r>
              <a:rPr lang="ru-RU" dirty="0" smtClean="0"/>
              <a:t>препинания.  Укажите    номера  предложений,  в  которых  нужно поставить </a:t>
            </a:r>
            <a:r>
              <a:rPr lang="ru-RU" b="1" dirty="0" smtClean="0"/>
              <a:t>ОДНУ</a:t>
            </a:r>
            <a:r>
              <a:rPr lang="ru-RU" dirty="0" smtClean="0"/>
              <a:t> запятую.   </a:t>
            </a:r>
          </a:p>
          <a:p>
            <a:pPr marL="0" indent="0">
              <a:buNone/>
            </a:pPr>
            <a:r>
              <a:rPr lang="ru-RU" i="1" dirty="0" smtClean="0"/>
              <a:t>1)  Кто-то терем прибирал да хозяев поджидал.  </a:t>
            </a:r>
          </a:p>
          <a:p>
            <a:pPr marL="0" indent="0">
              <a:buNone/>
            </a:pPr>
            <a:r>
              <a:rPr lang="ru-RU" i="1" dirty="0" smtClean="0"/>
              <a:t>2)  В синтаксическом строе двух поэтических текстов мы можем найти как  сходства так и различия.  </a:t>
            </a:r>
          </a:p>
          <a:p>
            <a:pPr marL="0" indent="0">
              <a:buNone/>
            </a:pPr>
            <a:r>
              <a:rPr lang="ru-RU" i="1" dirty="0" smtClean="0"/>
              <a:t>3)  М.В. Ломоносовым  было  намечено  разграничение  знаменательных  и  служебных  слов  и  в  дальнейшем  это  разграничение  поддерживалось  крупнейшими представителями русской науки.  </a:t>
            </a:r>
          </a:p>
          <a:p>
            <a:pPr marL="0" indent="0">
              <a:buNone/>
            </a:pPr>
            <a:r>
              <a:rPr lang="ru-RU" i="1" dirty="0" smtClean="0"/>
              <a:t>4)  Многие  литературоведы  и  историки  вновь  и  вновь  спорят  по  поводу  переписки Гёте с великим русским поэтом А.С. Пушкиным.  </a:t>
            </a:r>
          </a:p>
          <a:p>
            <a:pPr marL="0" indent="0">
              <a:buNone/>
            </a:pPr>
            <a:r>
              <a:rPr lang="ru-RU" i="1" dirty="0" smtClean="0"/>
              <a:t>5)  А.С.  Грин  мог  подробно  описать  как  изгиб  реки  так  и  расположение  домов как вековые леса так и уютные приморские города. </a:t>
            </a:r>
            <a:endParaRPr lang="ru-RU" i="1" dirty="0"/>
          </a:p>
        </p:txBody>
      </p:sp>
    </p:spTree>
    <p:extLst>
      <p:ext uri="{BB962C8B-B14F-4D97-AF65-F5344CB8AC3E}">
        <p14:creationId xmlns="" xmlns:p14="http://schemas.microsoft.com/office/powerpoint/2010/main" val="246912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260" y="-69444"/>
            <a:ext cx="908974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Помните: за выполнение задания 15 может быть выставлено от 0 до 2 баллов. </a:t>
            </a:r>
          </a:p>
          <a:p>
            <a:r>
              <a:rPr lang="ru-RU" sz="3200" dirty="0" smtClean="0"/>
              <a:t>За  каждую  верно  указанную  цифру,  соответствующую  номеру  ответа,  экзаменуемый  получает  1  балл.  Если  верно  приведены  2  цифры,  экзаменуемый получает 2 балла. </a:t>
            </a:r>
            <a:r>
              <a:rPr lang="ru-RU" sz="3200" b="1" dirty="0" smtClean="0"/>
              <a:t>Порядок записи цифр  в ответе не имеет  значения.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effectLst/>
                <a:ea typeface="Times New Roman"/>
              </a:rPr>
              <a:t>Задание объединяет в себе два задания  из </a:t>
            </a:r>
            <a:r>
              <a:rPr lang="ru-RU" sz="3200" dirty="0" err="1" smtClean="0">
                <a:effectLst/>
                <a:ea typeface="Times New Roman"/>
              </a:rPr>
              <a:t>КИМов</a:t>
            </a:r>
            <a:r>
              <a:rPr lang="ru-RU" sz="3200" dirty="0" smtClean="0">
                <a:effectLst/>
                <a:ea typeface="Times New Roman"/>
              </a:rPr>
              <a:t> прошлого года: на запятые в сложносочинённых предложениях  и в предложениях с однородными членами. В ответах может быть 2 примера с ССП,  или 2 примера с однородными членами, или 1 – ССП и 1 – с однородными  членами.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="" xmlns:p14="http://schemas.microsoft.com/office/powerpoint/2010/main" val="1327193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/>
              <a:t>Как следует из формулировки </a:t>
            </a:r>
            <a:r>
              <a:rPr lang="ru-RU" sz="4000" dirty="0" err="1" smtClean="0"/>
              <a:t>КИМа</a:t>
            </a:r>
            <a:r>
              <a:rPr lang="ru-RU" sz="4000" dirty="0" smtClean="0"/>
              <a:t> 15, необходимо помнить, как ставятся  знаки </a:t>
            </a:r>
            <a:r>
              <a:rPr lang="ru-RU" sz="4000" dirty="0"/>
              <a:t>препинания в простом  осложнённом предложении (с однородными членами) </a:t>
            </a:r>
            <a:r>
              <a:rPr lang="ru-RU" sz="4000" dirty="0" smtClean="0"/>
              <a:t>и в ССП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427" y="116632"/>
            <a:ext cx="861741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Повторим основные понятия</a:t>
            </a:r>
            <a:endParaRPr lang="ru-RU" sz="4400" b="1" cap="none" spc="0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860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Главное понятие, которое позволяет нам различать простые и сложные предложения, </a:t>
            </a:r>
            <a:r>
              <a:rPr lang="ru-RU" sz="3600" b="1" dirty="0" smtClean="0">
                <a:solidFill>
                  <a:srgbClr val="FF0000"/>
                </a:solidFill>
              </a:rPr>
              <a:t>ГРАММАТИЧЕСКАЯ ОСНОВА.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Грамматическую основу  </a:t>
            </a:r>
            <a:r>
              <a:rPr lang="ru-RU" sz="3600" dirty="0" smtClean="0"/>
              <a:t>составляют главные члены предложения, т. е. подлежащее и сказуемое в двусоставном предложении или один из главных членов  в односоставном предложении.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669653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135</TotalTime>
  <Words>1475</Words>
  <Application>Microsoft Office PowerPoint</Application>
  <PresentationFormat>Экран (4:3)</PresentationFormat>
  <Paragraphs>181</Paragraphs>
  <Slides>25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Справедливость</vt:lpstr>
      <vt:lpstr>Повторение. Виды сложных предложений. Сложносочиненные предложения.</vt:lpstr>
      <vt:lpstr>Слайд 2</vt:lpstr>
      <vt:lpstr>      СЛОЖНОЕ   ПРЕДЛОЖЕНИЕ</vt:lpstr>
      <vt:lpstr>Упражнение № 439</vt:lpstr>
      <vt:lpstr>Задание 15 ЕГЭ 2016.   Пунктуация в ССП и ПП  с однородными членами </vt:lpstr>
      <vt:lpstr>Так формулируется задание в демоверсии 2016 года:</vt:lpstr>
      <vt:lpstr>Слайд 7</vt:lpstr>
      <vt:lpstr>Слайд 8</vt:lpstr>
      <vt:lpstr>Слайд 9</vt:lpstr>
      <vt:lpstr>ЗНАКИ ПРЕПИНАНИЯ в сложносочинённом предложении</vt:lpstr>
      <vt:lpstr>ЗНАКИ ПРЕПИНАНИЯ в сложносочинённом предложении</vt:lpstr>
      <vt:lpstr>ЗНАКИ ПРЕПИНАНИЯ в сложносочинённом предложении</vt:lpstr>
      <vt:lpstr>Разберём задание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Повторение. Виды сложных предложений. Сложносочиненные предложения.</dc:title>
  <dc:creator>USER</dc:creator>
  <cp:lastModifiedBy>Админ</cp:lastModifiedBy>
  <cp:revision>16</cp:revision>
  <dcterms:created xsi:type="dcterms:W3CDTF">2009-12-11T16:04:24Z</dcterms:created>
  <dcterms:modified xsi:type="dcterms:W3CDTF">2016-09-05T05:20:44Z</dcterms:modified>
</cp:coreProperties>
</file>