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CC"/>
    <a:srgbClr val="FF7979"/>
    <a:srgbClr val="FF2121"/>
    <a:srgbClr val="EA0000"/>
    <a:srgbClr val="FFFF43"/>
    <a:srgbClr val="D3B5E9"/>
    <a:srgbClr val="9E5ECE"/>
    <a:srgbClr val="954ECA"/>
    <a:srgbClr val="43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6552728" cy="2088232"/>
          </a:xfrm>
        </p:spPr>
        <p:txBody>
          <a:bodyPr/>
          <a:lstStyle/>
          <a:p>
            <a:pPr algn="ctr"/>
            <a:r>
              <a:rPr lang="ru-RU" dirty="0" smtClean="0"/>
              <a:t> Простое предложение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284984"/>
            <a:ext cx="5509096" cy="55647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11 класс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437112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/>
              <a:t>Презентация подготовлена </a:t>
            </a:r>
          </a:p>
          <a:p>
            <a:pPr algn="r"/>
            <a:r>
              <a:rPr lang="ru-RU" sz="1200" dirty="0"/>
              <a:t>у</a:t>
            </a:r>
            <a:r>
              <a:rPr lang="ru-RU" sz="1200" dirty="0" smtClean="0"/>
              <a:t>чителем русского языка и литературы</a:t>
            </a:r>
          </a:p>
          <a:p>
            <a:pPr algn="r"/>
            <a:r>
              <a:rPr lang="ru-RU" sz="1200" dirty="0" smtClean="0"/>
              <a:t>МОАУ «СОШ « 3» г. Бузулука</a:t>
            </a:r>
          </a:p>
          <a:p>
            <a:pPr algn="r"/>
            <a:r>
              <a:rPr lang="ru-RU" sz="1200" dirty="0" smtClean="0"/>
              <a:t>Пинаевой Т.В</a:t>
            </a:r>
            <a:r>
              <a:rPr lang="ru-RU" dirty="0" smtClean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9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000" i="1" dirty="0" smtClean="0"/>
              <a:t>         Прочитайте </a:t>
            </a:r>
            <a:r>
              <a:rPr lang="ru-RU" sz="2000" i="1" dirty="0"/>
              <a:t>дневниковые записи М.М. Пришвина. Определите, какие виды предложений по наличию грамматических основ   в основном использует автор в своей </a:t>
            </a:r>
            <a:r>
              <a:rPr lang="ru-RU" sz="2000" i="1" dirty="0" smtClean="0"/>
              <a:t>заметке.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95670" y="2510898"/>
            <a:ext cx="68167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i="1" dirty="0" smtClean="0"/>
              <a:t> 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324889"/>
            <a:ext cx="68167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i="1" dirty="0" smtClean="0"/>
              <a:t> </a:t>
            </a:r>
            <a:endParaRPr lang="ru-RU" sz="5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2060849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5 </a:t>
            </a:r>
            <a:r>
              <a:rPr lang="ru-RU" dirty="0"/>
              <a:t>м а я. Ясный, но ветреный день. Сколько в лесу у прудов соловьёв!</a:t>
            </a:r>
          </a:p>
          <a:p>
            <a:r>
              <a:rPr lang="ru-RU" dirty="0" smtClean="0"/>
              <a:t>     Вчера </a:t>
            </a:r>
            <a:r>
              <a:rPr lang="ru-RU" dirty="0"/>
              <a:t>вечером бродил… Лес наш полураскрытый. Каждый кустик убирается. Постепенно всё смыкается. На молодых берёзках листья уже большие и пахнут Троицей. Внизу иду между склонами. Солнце светит через деревья сверху. Тени ложатся… Первые тени на деревьях на лугу, как зелёная вуаль на красавице. Маленькие насекомые гудят в воздухе…</a:t>
            </a:r>
          </a:p>
          <a:p>
            <a:r>
              <a:rPr lang="ru-RU" dirty="0" smtClean="0"/>
              <a:t>       Как </a:t>
            </a:r>
            <a:r>
              <a:rPr lang="ru-RU" dirty="0"/>
              <a:t>хорошо в этих зелёных склонах. Так хочется признать единое великое значение всего. Что бы там ни было, но ведь это всё прекрасно. Всё это вне человека. </a:t>
            </a:r>
          </a:p>
          <a:p>
            <a:pPr algn="r"/>
            <a:r>
              <a:rPr lang="ru-RU" dirty="0"/>
              <a:t>(</a:t>
            </a:r>
            <a:r>
              <a:rPr lang="ru-RU" i="1" dirty="0"/>
              <a:t>М.М. Пришвин «Дневники»)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4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68672" y="293908"/>
            <a:ext cx="7266883" cy="1080121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 цели высказывания</a:t>
            </a:r>
            <a:endParaRPr lang="ru-RU" sz="36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1268672" y="1374028"/>
            <a:ext cx="16088" cy="37831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342549" y="2148198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78995" y="3537012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321534" y="5009987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979872" y="1783867"/>
            <a:ext cx="6624576" cy="728663"/>
          </a:xfrm>
          <a:prstGeom prst="roundRect">
            <a:avLst/>
          </a:prstGeom>
          <a:solidFill>
            <a:srgbClr val="BCE29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повествовательное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20034" y="3154611"/>
            <a:ext cx="6544252" cy="764801"/>
          </a:xfrm>
          <a:prstGeom prst="roundRect">
            <a:avLst/>
          </a:prstGeom>
          <a:solidFill>
            <a:srgbClr val="BCE29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вопросительное</a:t>
            </a:r>
            <a:endParaRPr lang="ru-RU" sz="3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48765" y="4578549"/>
            <a:ext cx="6486791" cy="686656"/>
          </a:xfrm>
          <a:prstGeom prst="roundRect">
            <a:avLst/>
          </a:prstGeom>
          <a:solidFill>
            <a:srgbClr val="BCE29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побудительное</a:t>
            </a:r>
            <a:endParaRPr lang="ru-RU" sz="3600" dirty="0"/>
          </a:p>
        </p:txBody>
      </p:sp>
      <p:sp>
        <p:nvSpPr>
          <p:cNvPr id="10" name="Поле 1"/>
          <p:cNvSpPr txBox="1"/>
          <p:nvPr/>
        </p:nvSpPr>
        <p:spPr>
          <a:xfrm>
            <a:off x="1258865" y="293907"/>
            <a:ext cx="886972" cy="3140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ln w="31547" cap="flat" cmpd="sng" algn="ctr">
                  <a:gradFill>
                    <a:gsLst>
                      <a:gs pos="25000">
                        <a:srgbClr val="0A4080"/>
                      </a:gs>
                      <a:gs pos="80000">
                        <a:srgbClr val="7DA6EA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1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965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68672" y="1639700"/>
            <a:ext cx="7266883" cy="1080121"/>
          </a:xfrm>
          <a:prstGeom prst="roundRect">
            <a:avLst/>
          </a:prstGeom>
          <a:solidFill>
            <a:srgbClr val="0086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 эмоциональной окраске</a:t>
            </a:r>
            <a:endParaRPr lang="ru-RU" sz="36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1268672" y="2719821"/>
            <a:ext cx="16088" cy="25453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342549" y="3493990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07638" y="4882804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979872" y="3129658"/>
            <a:ext cx="6624576" cy="728663"/>
          </a:xfrm>
          <a:prstGeom prst="roundRect">
            <a:avLst/>
          </a:prstGeom>
          <a:solidFill>
            <a:srgbClr val="43CE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восклицательное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20034" y="4500403"/>
            <a:ext cx="6544252" cy="764801"/>
          </a:xfrm>
          <a:prstGeom prst="roundRect">
            <a:avLst/>
          </a:prstGeom>
          <a:solidFill>
            <a:srgbClr val="43CE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невосклицательное</a:t>
            </a:r>
            <a:endParaRPr lang="ru-RU" sz="3600" dirty="0"/>
          </a:p>
        </p:txBody>
      </p:sp>
      <p:sp>
        <p:nvSpPr>
          <p:cNvPr id="10" name="Поле 1"/>
          <p:cNvSpPr txBox="1"/>
          <p:nvPr/>
        </p:nvSpPr>
        <p:spPr>
          <a:xfrm>
            <a:off x="1258865" y="1639699"/>
            <a:ext cx="886972" cy="3140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n w="31547" cap="flat" cmpd="sng" algn="ctr">
                  <a:gradFill>
                    <a:gsLst>
                      <a:gs pos="25000">
                        <a:srgbClr val="0A4080"/>
                      </a:gs>
                      <a:gs pos="80000">
                        <a:srgbClr val="7DA6EA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2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097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68672" y="1639700"/>
            <a:ext cx="7266883" cy="1080121"/>
          </a:xfrm>
          <a:prstGeom prst="roundRect">
            <a:avLst/>
          </a:prstGeom>
          <a:solidFill>
            <a:srgbClr val="9E5EC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 характеру грамматической основы</a:t>
            </a:r>
            <a:endParaRPr lang="ru-RU" sz="36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1268672" y="2719821"/>
            <a:ext cx="16088" cy="25453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342549" y="3493990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07638" y="4882804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979872" y="3129658"/>
            <a:ext cx="6624576" cy="728663"/>
          </a:xfrm>
          <a:prstGeom prst="roundRect">
            <a:avLst/>
          </a:prstGeom>
          <a:solidFill>
            <a:srgbClr val="D3B5E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двусоставное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20034" y="4500403"/>
            <a:ext cx="6544252" cy="764801"/>
          </a:xfrm>
          <a:prstGeom prst="roundRect">
            <a:avLst/>
          </a:prstGeom>
          <a:solidFill>
            <a:srgbClr val="D3B5E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односоставное</a:t>
            </a:r>
            <a:endParaRPr lang="ru-RU" sz="3600" dirty="0"/>
          </a:p>
        </p:txBody>
      </p:sp>
      <p:sp>
        <p:nvSpPr>
          <p:cNvPr id="10" name="Поле 1"/>
          <p:cNvSpPr txBox="1"/>
          <p:nvPr/>
        </p:nvSpPr>
        <p:spPr>
          <a:xfrm>
            <a:off x="1258865" y="1639699"/>
            <a:ext cx="886972" cy="3140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n w="31547" cap="flat" cmpd="sng" algn="ctr">
                  <a:gradFill>
                    <a:gsLst>
                      <a:gs pos="25000">
                        <a:srgbClr val="0A4080"/>
                      </a:gs>
                      <a:gs pos="80000">
                        <a:srgbClr val="7DA6EA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3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907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68672" y="1639700"/>
            <a:ext cx="7266883" cy="108012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 наличию второстепенных членов</a:t>
            </a:r>
            <a:endParaRPr lang="ru-RU" sz="36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1268672" y="2719821"/>
            <a:ext cx="16088" cy="25453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342549" y="3493990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07638" y="4882804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979872" y="3129658"/>
            <a:ext cx="6624576" cy="728663"/>
          </a:xfrm>
          <a:prstGeom prst="roundRect">
            <a:avLst/>
          </a:prstGeom>
          <a:solidFill>
            <a:srgbClr val="FFFF4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распространенное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20034" y="4500403"/>
            <a:ext cx="6544252" cy="764801"/>
          </a:xfrm>
          <a:prstGeom prst="roundRect">
            <a:avLst/>
          </a:prstGeom>
          <a:solidFill>
            <a:srgbClr val="FFFF4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нераспространенное</a:t>
            </a:r>
            <a:endParaRPr lang="ru-RU" sz="3600" dirty="0"/>
          </a:p>
        </p:txBody>
      </p:sp>
      <p:sp>
        <p:nvSpPr>
          <p:cNvPr id="10" name="Поле 1"/>
          <p:cNvSpPr txBox="1"/>
          <p:nvPr/>
        </p:nvSpPr>
        <p:spPr>
          <a:xfrm>
            <a:off x="1258865" y="1639699"/>
            <a:ext cx="886972" cy="3140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n w="31547" cap="flat" cmpd="sng" algn="ctr">
                  <a:gradFill>
                    <a:gsLst>
                      <a:gs pos="25000">
                        <a:srgbClr val="0A4080"/>
                      </a:gs>
                      <a:gs pos="80000">
                        <a:srgbClr val="7DA6EA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4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865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68672" y="1639700"/>
            <a:ext cx="7266883" cy="1080121"/>
          </a:xfrm>
          <a:prstGeom prst="round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 полноте состава предложения</a:t>
            </a:r>
            <a:endParaRPr lang="ru-RU" sz="36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1268672" y="2719821"/>
            <a:ext cx="16088" cy="25453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342549" y="3493990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07638" y="4882804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979872" y="3129658"/>
            <a:ext cx="6624576" cy="728663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полное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20034" y="4500403"/>
            <a:ext cx="6544252" cy="764801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неполное</a:t>
            </a:r>
            <a:endParaRPr lang="ru-RU" sz="3600" dirty="0"/>
          </a:p>
        </p:txBody>
      </p:sp>
      <p:sp>
        <p:nvSpPr>
          <p:cNvPr id="10" name="Поле 1"/>
          <p:cNvSpPr txBox="1"/>
          <p:nvPr/>
        </p:nvSpPr>
        <p:spPr>
          <a:xfrm>
            <a:off x="1258865" y="1639699"/>
            <a:ext cx="886972" cy="3140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n w="31547" cap="flat" cmpd="sng" algn="ctr">
                  <a:gradFill>
                    <a:gsLst>
                      <a:gs pos="25000">
                        <a:srgbClr val="0A4080"/>
                      </a:gs>
                      <a:gs pos="80000">
                        <a:srgbClr val="7DA6EA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5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861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19605" y="296652"/>
            <a:ext cx="7266883" cy="108012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По наличию осложняющих членов  предложения</a:t>
            </a:r>
            <a:endParaRPr lang="ru-RU" sz="36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058710" y="1312938"/>
            <a:ext cx="19437" cy="17380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078147" y="1916832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117727" y="2924270"/>
            <a:ext cx="698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780703" y="1552501"/>
            <a:ext cx="6624576" cy="728663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неосложненное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61027" y="2541869"/>
            <a:ext cx="6544252" cy="764801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/>
              <a:t>осложненное</a:t>
            </a:r>
            <a:endParaRPr lang="ru-RU" sz="3600" dirty="0"/>
          </a:p>
        </p:txBody>
      </p:sp>
      <p:sp>
        <p:nvSpPr>
          <p:cNvPr id="10" name="Поле 1"/>
          <p:cNvSpPr txBox="1"/>
          <p:nvPr/>
        </p:nvSpPr>
        <p:spPr>
          <a:xfrm>
            <a:off x="1058710" y="296652"/>
            <a:ext cx="886972" cy="3140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n w="31547" cap="flat" cmpd="sng" algn="ctr">
                  <a:gradFill>
                    <a:gsLst>
                      <a:gs pos="25000">
                        <a:srgbClr val="0A4080"/>
                      </a:gs>
                      <a:gs pos="80000">
                        <a:srgbClr val="7DA6EA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6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019425" y="3306670"/>
            <a:ext cx="0" cy="30386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019426" y="3699030"/>
            <a:ext cx="71719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58570" y="4401108"/>
            <a:ext cx="71719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019424" y="5049180"/>
            <a:ext cx="71719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019426" y="5678462"/>
            <a:ext cx="71719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019426" y="6237312"/>
            <a:ext cx="71719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809840" y="3428753"/>
            <a:ext cx="4882277" cy="5405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/>
              <a:t>Однородными членами предложения</a:t>
            </a:r>
            <a:endParaRPr lang="ru-RU" sz="24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29584" y="4083608"/>
            <a:ext cx="4882277" cy="5405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/>
              <a:t>Обособленными членами предложения</a:t>
            </a:r>
            <a:endParaRPr lang="ru-RU" sz="2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29584" y="4748462"/>
            <a:ext cx="4882277" cy="5405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/>
              <a:t>Уточняющие  членами предложения</a:t>
            </a:r>
            <a:endParaRPr lang="ru-RU" sz="2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29584" y="5403317"/>
            <a:ext cx="4882277" cy="5405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/>
              <a:t>Вводными словами</a:t>
            </a:r>
            <a:endParaRPr lang="ru-RU" sz="2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37698" y="6011790"/>
            <a:ext cx="4882277" cy="5405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/>
              <a:t>Обращениями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206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80728"/>
            <a:ext cx="6399813" cy="474234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(</a:t>
            </a:r>
            <a:r>
              <a:rPr lang="ru-RU" dirty="0"/>
              <a:t>1) Гладь почти безветренная. (2) Мелкие </a:t>
            </a:r>
            <a:r>
              <a:rPr lang="ru-RU" dirty="0" err="1"/>
              <a:t>волнишки</a:t>
            </a:r>
            <a:r>
              <a:rPr lang="ru-RU" dirty="0"/>
              <a:t> мирно толкаются о борт. (3) Широкий след за кормой. (4) Простор, вода и небо. (5) Воздух такой чистый, что каждый вздох ощущаешь, как глоток свежей воды. (6) Лодка идёт легко, спокойно, устойчиво, чуть-чуть </a:t>
            </a:r>
            <a:r>
              <a:rPr lang="ru-RU" dirty="0" err="1"/>
              <a:t>пожурчивает</a:t>
            </a:r>
            <a:r>
              <a:rPr lang="ru-RU" dirty="0"/>
              <a:t> вода за бортом.   (7) Хочется не говорить, а молчать. (8) Мы и молчим, глядя, как удаляется берег. (9) Молчим, покорные этому щедрому бескрайнему свету, этому </a:t>
            </a:r>
            <a:r>
              <a:rPr lang="ru-RU" dirty="0" err="1"/>
              <a:t>подрагиванию</a:t>
            </a:r>
            <a:r>
              <a:rPr lang="ru-RU" dirty="0"/>
              <a:t> и покачиванию. (10) Вот уже и первая чайка. (11) Вот уже не видно  камней на нашем берегу. (12) Вот уже и людей не видать. (13) Вот уже слились в одну густую, плотную, чёрную толпу редкие прибрежные сосны, и за этой колышущейся толпой неразличима наша дача</a:t>
            </a:r>
            <a:r>
              <a:rPr lang="ru-RU" dirty="0" smtClean="0"/>
              <a:t>.</a:t>
            </a:r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i="1" dirty="0"/>
              <a:t>Л. Чуковская «Памяти детства</a:t>
            </a:r>
            <a:r>
              <a:rPr lang="ru-RU" dirty="0"/>
              <a:t>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495</TotalTime>
  <Words>399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 Простое предложение </vt:lpstr>
      <vt:lpstr>         Прочитайте дневниковые записи М.М. Пришвина. Определите, какие виды предложений по наличию грамматических основ   в основном использует автор в своей заметке.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Пранцкетис</dc:creator>
  <cp:lastModifiedBy>1</cp:lastModifiedBy>
  <cp:revision>32</cp:revision>
  <dcterms:created xsi:type="dcterms:W3CDTF">2015-04-21T16:52:10Z</dcterms:created>
  <dcterms:modified xsi:type="dcterms:W3CDTF">2016-09-25T14:31:09Z</dcterms:modified>
</cp:coreProperties>
</file>