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4" r:id="rId2"/>
    <p:sldId id="279" r:id="rId3"/>
    <p:sldId id="273" r:id="rId4"/>
    <p:sldId id="259" r:id="rId5"/>
    <p:sldId id="256" r:id="rId6"/>
    <p:sldId id="275" r:id="rId7"/>
    <p:sldId id="281" r:id="rId8"/>
    <p:sldId id="257" r:id="rId9"/>
    <p:sldId id="264" r:id="rId10"/>
    <p:sldId id="272" r:id="rId11"/>
    <p:sldId id="271" r:id="rId12"/>
    <p:sldId id="28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89" autoAdjust="0"/>
  </p:normalViewPr>
  <p:slideViewPr>
    <p:cSldViewPr>
      <p:cViewPr varScale="1">
        <p:scale>
          <a:sx n="78" d="100"/>
          <a:sy n="78" d="100"/>
        </p:scale>
        <p:origin x="-274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D5FB1-37CB-48F0-8944-33F621F98BA7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E936DA-D02B-4323-96E0-87561FB59E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D5FB1-37CB-48F0-8944-33F621F98BA7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E936DA-D02B-4323-96E0-87561FB59E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D5FB1-37CB-48F0-8944-33F621F98BA7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E936DA-D02B-4323-96E0-87561FB59E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D5FB1-37CB-48F0-8944-33F621F98BA7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E936DA-D02B-4323-96E0-87561FB59E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D5FB1-37CB-48F0-8944-33F621F98BA7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E936DA-D02B-4323-96E0-87561FB59E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D5FB1-37CB-48F0-8944-33F621F98BA7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E936DA-D02B-4323-96E0-87561FB59E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D5FB1-37CB-48F0-8944-33F621F98BA7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E936DA-D02B-4323-96E0-87561FB59E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D5FB1-37CB-48F0-8944-33F621F98BA7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E936DA-D02B-4323-96E0-87561FB59E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D5FB1-37CB-48F0-8944-33F621F98BA7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E936DA-D02B-4323-96E0-87561FB59E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D5FB1-37CB-48F0-8944-33F621F98BA7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E936DA-D02B-4323-96E0-87561FB59E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D5FB1-37CB-48F0-8944-33F621F98BA7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E936DA-D02B-4323-96E0-87561FB59E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21D5FB1-37CB-48F0-8944-33F621F98BA7}" type="datetimeFigureOut">
              <a:rPr lang="ru-RU" smtClean="0"/>
              <a:pPr/>
              <a:t>25.09.2016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DE936DA-D02B-4323-96E0-87561FB59E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>
    <p:pull dir="rd"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116632"/>
            <a:ext cx="7005464" cy="634082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latin typeface="Cambria" pitchFamily="18" charset="0"/>
              </a:rPr>
              <a:t>Орфоэпическая разминка 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980728"/>
            <a:ext cx="7776864" cy="4104456"/>
          </a:xfrm>
        </p:spPr>
        <p:txBody>
          <a:bodyPr>
            <a:normAutofit fontScale="85000" lnSpcReduction="20000"/>
          </a:bodyPr>
          <a:lstStyle/>
          <a:p>
            <a:pPr marL="274320" indent="-274320" algn="just">
              <a:spcBef>
                <a:spcPts val="580"/>
              </a:spcBef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dirty="0" err="1" smtClean="0">
                <a:latin typeface="Cambria" pitchFamily="18" charset="0"/>
                <a:cs typeface="Times New Roman" pitchFamily="18" charset="0"/>
              </a:rPr>
              <a:t>Аэропорты,бухгалтеров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, вероисповедание, дефис, диспансер, досуг, жалюзи, каталог, некролог, квартал, корысть, краны, лекторов, местностей, почестей, челюстей, новостей, намерение, недуг, отрочество, сироты, средства, созыв, тортов, цепочка, шарфы, красивее, кухонный, мозаичный, оптовый, прозорлива, сливовый, взялась, восприняла, вручит, добрала, жилось, закупорить, клала, лгала, лила, наделит, надорвалась, обзвонит, облегчить, ободрить, озлобить.</a:t>
            </a:r>
          </a:p>
        </p:txBody>
      </p:sp>
      <p:pic>
        <p:nvPicPr>
          <p:cNvPr id="4" name="Рисунок 3" descr="7599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4581128"/>
            <a:ext cx="2843807" cy="2132855"/>
          </a:xfrm>
          <a:prstGeom prst="rect">
            <a:avLst/>
          </a:prstGeom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5688632"/>
          </a:xfrm>
        </p:spPr>
        <p:txBody>
          <a:bodyPr>
            <a:noAutofit/>
          </a:bodyPr>
          <a:lstStyle/>
          <a:p>
            <a:r>
              <a:rPr lang="ru-RU" sz="1000" dirty="0" smtClean="0">
                <a:cs typeface="Aharoni" pitchFamily="2" charset="-79"/>
              </a:rPr>
              <a:t/>
            </a:r>
            <a:br>
              <a:rPr lang="ru-RU" sz="1000" dirty="0" smtClean="0">
                <a:cs typeface="Aharoni" pitchFamily="2" charset="-79"/>
              </a:rPr>
            </a:br>
            <a:r>
              <a:rPr lang="ru-RU" sz="1000" dirty="0" smtClean="0">
                <a:cs typeface="Aharoni" pitchFamily="2" charset="-79"/>
              </a:rPr>
              <a:t/>
            </a:r>
            <a:br>
              <a:rPr lang="ru-RU" sz="1000" dirty="0" smtClean="0">
                <a:cs typeface="Aharoni" pitchFamily="2" charset="-79"/>
              </a:rPr>
            </a:br>
            <a:r>
              <a:rPr lang="ru-RU" sz="1000" dirty="0" smtClean="0">
                <a:cs typeface="Aharoni" pitchFamily="2" charset="-79"/>
              </a:rPr>
              <a:t/>
            </a:r>
            <a:br>
              <a:rPr lang="ru-RU" sz="1000" dirty="0" smtClean="0">
                <a:cs typeface="Aharoni" pitchFamily="2" charset="-79"/>
              </a:rPr>
            </a:br>
            <a:r>
              <a:rPr lang="ru-RU" sz="1000" dirty="0" smtClean="0">
                <a:cs typeface="Aharoni" pitchFamily="2" charset="-79"/>
              </a:rPr>
              <a:t/>
            </a:r>
            <a:br>
              <a:rPr lang="ru-RU" sz="1000" dirty="0" smtClean="0">
                <a:cs typeface="Aharoni" pitchFamily="2" charset="-79"/>
              </a:rPr>
            </a:br>
            <a:endParaRPr lang="ru-RU" sz="1000" dirty="0">
              <a:cs typeface="Aharoni" pitchFamily="2" charset="-79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43608" y="188641"/>
          <a:ext cx="7848872" cy="46085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6725"/>
                <a:gridCol w="4092147"/>
              </a:tblGrid>
              <a:tr h="177045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Cambria Math" pitchFamily="18" charset="0"/>
                          <a:ea typeface="Cambria Math" pitchFamily="18" charset="0"/>
                          <a:cs typeface="Aharoni" pitchFamily="2" charset="-79"/>
                        </a:rPr>
                        <a:t> </a:t>
                      </a:r>
                      <a:r>
                        <a:rPr lang="ru-RU" sz="1800" dirty="0" smtClean="0">
                          <a:latin typeface="Cambria Math" pitchFamily="18" charset="0"/>
                          <a:ea typeface="Cambria Math" pitchFamily="18" charset="0"/>
                          <a:cs typeface="Aharoni" pitchFamily="2" charset="-79"/>
                        </a:rPr>
                        <a:t>Если обобщающее слово стоит после однородных членов, то оно отделяется знаком тире.</a:t>
                      </a:r>
                      <a:endParaRPr lang="ru-RU" sz="1800" dirty="0">
                        <a:latin typeface="Cambria Math" pitchFamily="18" charset="0"/>
                        <a:ea typeface="Cambria Math" pitchFamily="18" charset="0"/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ambria Math" pitchFamily="18" charset="0"/>
                          <a:ea typeface="Cambria Math" pitchFamily="18" charset="0"/>
                          <a:cs typeface="Aharoni" pitchFamily="2" charset="-79"/>
                        </a:rPr>
                        <a:t/>
                      </a:r>
                      <a:br>
                        <a:rPr lang="ru-RU" sz="1800" dirty="0" smtClean="0">
                          <a:latin typeface="Cambria Math" pitchFamily="18" charset="0"/>
                          <a:ea typeface="Cambria Math" pitchFamily="18" charset="0"/>
                          <a:cs typeface="Aharoni" pitchFamily="2" charset="-79"/>
                        </a:rPr>
                      </a:br>
                      <a:r>
                        <a:rPr lang="ru-RU" sz="1800" dirty="0" smtClean="0">
                          <a:latin typeface="Cambria Math" pitchFamily="18" charset="0"/>
                          <a:ea typeface="Cambria Math" pitchFamily="18" charset="0"/>
                          <a:cs typeface="Aharoni" pitchFamily="2" charset="-79"/>
                        </a:rPr>
                        <a:t>Учебники, тетради, карандаши – </a:t>
                      </a:r>
                      <a:r>
                        <a:rPr lang="ru-RU" sz="1800" b="1" dirty="0" smtClean="0">
                          <a:latin typeface="Cambria Math" pitchFamily="18" charset="0"/>
                          <a:ea typeface="Cambria Math" pitchFamily="18" charset="0"/>
                          <a:cs typeface="Aharoni" pitchFamily="2" charset="-79"/>
                        </a:rPr>
                        <a:t>всё </a:t>
                      </a:r>
                      <a:r>
                        <a:rPr lang="ru-RU" sz="1800" dirty="0" smtClean="0">
                          <a:latin typeface="Cambria Math" pitchFamily="18" charset="0"/>
                          <a:ea typeface="Cambria Math" pitchFamily="18" charset="0"/>
                          <a:cs typeface="Aharoni" pitchFamily="2" charset="-79"/>
                        </a:rPr>
                        <a:t>было выложено на стол.</a:t>
                      </a:r>
                      <a:endParaRPr lang="ru-RU" sz="1800" dirty="0">
                        <a:latin typeface="Cambria Math" pitchFamily="18" charset="0"/>
                        <a:ea typeface="Cambria Math" pitchFamily="18" charset="0"/>
                        <a:cs typeface="Aharoni" pitchFamily="2" charset="-79"/>
                      </a:endParaRPr>
                    </a:p>
                  </a:txBody>
                  <a:tcPr/>
                </a:tc>
              </a:tr>
              <a:tr h="97864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ambria Math" pitchFamily="18" charset="0"/>
                          <a:ea typeface="Cambria Math" pitchFamily="18" charset="0"/>
                          <a:cs typeface="Aharoni" pitchFamily="2" charset="-79"/>
                        </a:rPr>
                        <a:t>Если обобщающее слово стоит перед однородными членами, то после него ставится двоеточие.</a:t>
                      </a:r>
                      <a:endParaRPr lang="ru-RU" sz="1800" dirty="0">
                        <a:latin typeface="Cambria Math" pitchFamily="18" charset="0"/>
                        <a:ea typeface="Cambria Math" pitchFamily="18" charset="0"/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ambria Math" pitchFamily="18" charset="0"/>
                          <a:ea typeface="Cambria Math" pitchFamily="18" charset="0"/>
                          <a:cs typeface="Aharoni" pitchFamily="2" charset="-79"/>
                        </a:rPr>
                        <a:t>На праздник пришли </a:t>
                      </a:r>
                      <a:r>
                        <a:rPr lang="ru-RU" sz="1800" b="1" dirty="0" smtClean="0">
                          <a:latin typeface="Cambria Math" pitchFamily="18" charset="0"/>
                          <a:ea typeface="Cambria Math" pitchFamily="18" charset="0"/>
                          <a:cs typeface="Aharoni" pitchFamily="2" charset="-79"/>
                        </a:rPr>
                        <a:t>все</a:t>
                      </a:r>
                      <a:r>
                        <a:rPr lang="ru-RU" sz="1800" dirty="0" smtClean="0">
                          <a:latin typeface="Cambria Math" pitchFamily="18" charset="0"/>
                          <a:ea typeface="Cambria Math" pitchFamily="18" charset="0"/>
                          <a:cs typeface="Aharoni" pitchFamily="2" charset="-79"/>
                        </a:rPr>
                        <a:t>: друзья, соседи, одноклассники.</a:t>
                      </a:r>
                      <a:endParaRPr lang="ru-RU" sz="1800" dirty="0">
                        <a:latin typeface="Cambria Math" pitchFamily="18" charset="0"/>
                        <a:ea typeface="Cambria Math" pitchFamily="18" charset="0"/>
                        <a:cs typeface="Aharoni" pitchFamily="2" charset="-79"/>
                      </a:endParaRPr>
                    </a:p>
                  </a:txBody>
                  <a:tcPr/>
                </a:tc>
              </a:tr>
              <a:tr h="1859419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ambria Math" pitchFamily="18" charset="0"/>
                          <a:ea typeface="Cambria Math" pitchFamily="18" charset="0"/>
                          <a:cs typeface="Aharoni" pitchFamily="2" charset="-79"/>
                        </a:rPr>
                        <a:t>Если обобщающее слово стоит перед однородными членами, но предложение не заканчивается ими, то после обобщающего слова ставится двоеточие, а после однородных слов – тире.</a:t>
                      </a:r>
                      <a:endParaRPr lang="ru-RU" sz="1800" dirty="0">
                        <a:latin typeface="Cambria Math" pitchFamily="18" charset="0"/>
                        <a:ea typeface="Cambria Math" pitchFamily="18" charset="0"/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Cambria Math" pitchFamily="18" charset="0"/>
                          <a:ea typeface="Cambria Math" pitchFamily="18" charset="0"/>
                          <a:cs typeface="Aharoni" pitchFamily="2" charset="-79"/>
                        </a:rPr>
                        <a:t>Всегда</a:t>
                      </a:r>
                      <a:r>
                        <a:rPr lang="ru-RU" sz="1800" dirty="0" smtClean="0">
                          <a:latin typeface="Cambria Math" pitchFamily="18" charset="0"/>
                          <a:ea typeface="Cambria Math" pitchFamily="18" charset="0"/>
                          <a:cs typeface="Aharoni" pitchFamily="2" charset="-79"/>
                        </a:rPr>
                        <a:t>: зимой, летом, весной,</a:t>
                      </a:r>
                      <a:br>
                        <a:rPr lang="ru-RU" sz="1800" dirty="0" smtClean="0">
                          <a:latin typeface="Cambria Math" pitchFamily="18" charset="0"/>
                          <a:ea typeface="Cambria Math" pitchFamily="18" charset="0"/>
                          <a:cs typeface="Aharoni" pitchFamily="2" charset="-79"/>
                        </a:rPr>
                      </a:br>
                      <a:r>
                        <a:rPr lang="ru-RU" sz="1800" dirty="0" smtClean="0">
                          <a:latin typeface="Cambria Math" pitchFamily="18" charset="0"/>
                          <a:ea typeface="Cambria Math" pitchFamily="18" charset="0"/>
                          <a:cs typeface="Aharoni" pitchFamily="2" charset="-79"/>
                        </a:rPr>
                        <a:t>осенью – старец Порфирий ходил босиком.</a:t>
                      </a:r>
                      <a:br>
                        <a:rPr lang="ru-RU" sz="1800" dirty="0" smtClean="0">
                          <a:latin typeface="Cambria Math" pitchFamily="18" charset="0"/>
                          <a:ea typeface="Cambria Math" pitchFamily="18" charset="0"/>
                          <a:cs typeface="Aharoni" pitchFamily="2" charset="-79"/>
                        </a:rPr>
                      </a:br>
                      <a:endParaRPr lang="ru-RU" sz="1800" dirty="0">
                        <a:latin typeface="Cambria Math" pitchFamily="18" charset="0"/>
                        <a:ea typeface="Cambria Math" pitchFamily="18" charset="0"/>
                        <a:cs typeface="Aharoni" pitchFamily="2" charset="-79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Рисунок 4" descr="7599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3933056"/>
            <a:ext cx="3635896" cy="2726922"/>
          </a:xfrm>
          <a:prstGeom prst="rect">
            <a:avLst/>
          </a:prstGeom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 contourW="12700">
            <a:contourClr>
              <a:schemeClr val="accent1">
                <a:lumMod val="50000"/>
              </a:schemeClr>
            </a:contourClr>
          </a:sp3d>
        </p:spPr>
      </p:pic>
    </p:spTree>
    <p:extLst>
      <p:ext uri="{BB962C8B-B14F-4D97-AF65-F5344CB8AC3E}">
        <p14:creationId xmlns="" xmlns:p14="http://schemas.microsoft.com/office/powerpoint/2010/main" val="2777284899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8244408" cy="504056"/>
          </a:xfrm>
        </p:spPr>
        <p:txBody>
          <a:bodyPr>
            <a:noAutofit/>
          </a:bodyPr>
          <a:lstStyle/>
          <a:p>
            <a:r>
              <a:rPr lang="ru-RU" sz="3500" dirty="0" smtClean="0">
                <a:effectLst/>
                <a:latin typeface="Cambria Math" pitchFamily="18" charset="0"/>
                <a:ea typeface="Cambria Math" pitchFamily="18" charset="0"/>
              </a:rPr>
              <a:t/>
            </a:r>
            <a:br>
              <a:rPr lang="ru-RU" sz="3500" dirty="0" smtClean="0">
                <a:effectLst/>
                <a:latin typeface="Cambria Math" pitchFamily="18" charset="0"/>
                <a:ea typeface="Cambria Math" pitchFamily="18" charset="0"/>
              </a:rPr>
            </a:br>
            <a:r>
              <a:rPr lang="ru-RU" sz="3500" dirty="0">
                <a:effectLst/>
                <a:latin typeface="Cambria Math" pitchFamily="18" charset="0"/>
                <a:ea typeface="Cambria Math" pitchFamily="18" charset="0"/>
              </a:rPr>
              <a:t/>
            </a:r>
            <a:br>
              <a:rPr lang="ru-RU" sz="3500" dirty="0">
                <a:effectLst/>
                <a:latin typeface="Cambria Math" pitchFamily="18" charset="0"/>
                <a:ea typeface="Cambria Math" pitchFamily="18" charset="0"/>
              </a:rPr>
            </a:br>
            <a:r>
              <a:rPr lang="ru-RU" sz="3500" dirty="0" smtClean="0">
                <a:effectLst/>
                <a:latin typeface="Cambria Math" pitchFamily="18" charset="0"/>
                <a:ea typeface="Cambria Math" pitchFamily="18" charset="0"/>
              </a:rPr>
              <a:t/>
            </a:r>
            <a:br>
              <a:rPr lang="ru-RU" sz="3500" dirty="0" smtClean="0">
                <a:effectLst/>
                <a:latin typeface="Cambria Math" pitchFamily="18" charset="0"/>
                <a:ea typeface="Cambria Math" pitchFamily="18" charset="0"/>
              </a:rPr>
            </a:br>
            <a:r>
              <a:rPr lang="ru-RU" sz="3500" dirty="0">
                <a:effectLst/>
                <a:latin typeface="Cambria Math" pitchFamily="18" charset="0"/>
                <a:ea typeface="Cambria Math" pitchFamily="18" charset="0"/>
              </a:rPr>
              <a:t/>
            </a:r>
            <a:br>
              <a:rPr lang="ru-RU" sz="3500" dirty="0">
                <a:effectLst/>
                <a:latin typeface="Cambria Math" pitchFamily="18" charset="0"/>
                <a:ea typeface="Cambria Math" pitchFamily="18" charset="0"/>
              </a:rPr>
            </a:br>
            <a:r>
              <a:rPr lang="ru-RU" sz="3500" dirty="0" smtClean="0">
                <a:effectLst/>
                <a:latin typeface="Cambria Math" pitchFamily="18" charset="0"/>
                <a:ea typeface="Cambria Math" pitchFamily="18" charset="0"/>
              </a:rPr>
              <a:t/>
            </a:r>
            <a:br>
              <a:rPr lang="ru-RU" sz="3500" dirty="0" smtClean="0">
                <a:effectLst/>
                <a:latin typeface="Cambria Math" pitchFamily="18" charset="0"/>
                <a:ea typeface="Cambria Math" pitchFamily="18" charset="0"/>
              </a:rPr>
            </a:br>
            <a:r>
              <a:rPr lang="ru-RU" sz="3500" dirty="0">
                <a:effectLst/>
                <a:latin typeface="Cambria Math" pitchFamily="18" charset="0"/>
                <a:ea typeface="Cambria Math" pitchFamily="18" charset="0"/>
              </a:rPr>
              <a:t/>
            </a:r>
            <a:br>
              <a:rPr lang="ru-RU" sz="3500" dirty="0">
                <a:effectLst/>
                <a:latin typeface="Cambria Math" pitchFamily="18" charset="0"/>
                <a:ea typeface="Cambria Math" pitchFamily="18" charset="0"/>
              </a:rPr>
            </a:br>
            <a:r>
              <a:rPr lang="ru-RU" sz="3500" dirty="0" smtClean="0">
                <a:effectLst/>
                <a:latin typeface="Cambria Math" pitchFamily="18" charset="0"/>
                <a:ea typeface="Cambria Math" pitchFamily="18" charset="0"/>
              </a:rPr>
              <a:t/>
            </a:r>
            <a:br>
              <a:rPr lang="ru-RU" sz="3500" dirty="0" smtClean="0">
                <a:effectLst/>
                <a:latin typeface="Cambria Math" pitchFamily="18" charset="0"/>
                <a:ea typeface="Cambria Math" pitchFamily="18" charset="0"/>
              </a:rPr>
            </a:br>
            <a:r>
              <a:rPr lang="ru-RU" sz="3500" dirty="0">
                <a:effectLst/>
                <a:latin typeface="Cambria Math" pitchFamily="18" charset="0"/>
                <a:ea typeface="Cambria Math" pitchFamily="18" charset="0"/>
              </a:rPr>
              <a:t/>
            </a:r>
            <a:br>
              <a:rPr lang="ru-RU" sz="3500" dirty="0">
                <a:effectLst/>
                <a:latin typeface="Cambria Math" pitchFamily="18" charset="0"/>
                <a:ea typeface="Cambria Math" pitchFamily="18" charset="0"/>
              </a:rPr>
            </a:br>
            <a:r>
              <a:rPr lang="ru-RU" sz="3500" dirty="0" smtClean="0">
                <a:latin typeface="Cambria Math" pitchFamily="18" charset="0"/>
                <a:ea typeface="Cambria Math" pitchFamily="18" charset="0"/>
              </a:rPr>
              <a:t>Мне сегодня на уроке понравилось….</a:t>
            </a:r>
            <a:br>
              <a:rPr lang="ru-RU" sz="3500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3500" dirty="0" smtClean="0">
                <a:latin typeface="Cambria Math" pitchFamily="18" charset="0"/>
                <a:ea typeface="Cambria Math" pitchFamily="18" charset="0"/>
              </a:rPr>
              <a:t>Я сегодня испытывал затруднение в……</a:t>
            </a:r>
            <a:br>
              <a:rPr lang="ru-RU" sz="3500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3500" dirty="0" smtClean="0">
                <a:latin typeface="Cambria Math" pitchFamily="18" charset="0"/>
                <a:ea typeface="Cambria Math" pitchFamily="18" charset="0"/>
              </a:rPr>
              <a:t>Мне сегодня было интересно узнать ….</a:t>
            </a:r>
            <a:br>
              <a:rPr lang="ru-RU" sz="3500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3500" dirty="0" smtClean="0">
                <a:latin typeface="Cambria Math" pitchFamily="18" charset="0"/>
                <a:ea typeface="Cambria Math" pitchFamily="18" charset="0"/>
              </a:rPr>
              <a:t>Мне сегодня было легко…..</a:t>
            </a:r>
            <a:br>
              <a:rPr lang="ru-RU" sz="3500" dirty="0" smtClean="0">
                <a:latin typeface="Cambria Math" pitchFamily="18" charset="0"/>
                <a:ea typeface="Cambria Math" pitchFamily="18" charset="0"/>
              </a:rPr>
            </a:br>
            <a:r>
              <a:rPr lang="ru-RU" sz="3500" dirty="0" smtClean="0">
                <a:latin typeface="Cambria Math" pitchFamily="18" charset="0"/>
                <a:ea typeface="Cambria Math" pitchFamily="18" charset="0"/>
              </a:rPr>
              <a:t>Мне сегодня было трудно….</a:t>
            </a:r>
            <a:br>
              <a:rPr lang="ru-RU" sz="3500" dirty="0" smtClean="0">
                <a:latin typeface="Cambria Math" pitchFamily="18" charset="0"/>
                <a:ea typeface="Cambria Math" pitchFamily="18" charset="0"/>
              </a:rPr>
            </a:br>
            <a:endParaRPr lang="ru-RU" sz="3500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82101053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7242008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r>
              <a:rPr lang="ru-RU" dirty="0" smtClean="0">
                <a:effectLst/>
              </a:rPr>
              <a:t>	</a:t>
            </a:r>
            <a:r>
              <a:rPr lang="ru-RU" b="1" dirty="0" smtClean="0">
                <a:latin typeface="Cambria Math" pitchFamily="18" charset="0"/>
                <a:ea typeface="Cambria Math" pitchFamily="18" charset="0"/>
              </a:rPr>
              <a:t>Домашнее задание. </a:t>
            </a:r>
            <a:r>
              <a:rPr lang="ru-RU" dirty="0" smtClean="0">
                <a:effectLst/>
                <a:latin typeface="Cambria Math" pitchFamily="18" charset="0"/>
                <a:ea typeface="Cambria Math" pitchFamily="18" charset="0"/>
              </a:rPr>
              <a:t/>
            </a:r>
            <a:br>
              <a:rPr lang="ru-RU" dirty="0" smtClean="0">
                <a:effectLst/>
                <a:latin typeface="Cambria Math" pitchFamily="18" charset="0"/>
                <a:ea typeface="Cambria Math" pitchFamily="18" charset="0"/>
              </a:rPr>
            </a:br>
            <a:r>
              <a:rPr lang="ru-RU" dirty="0" smtClean="0">
                <a:latin typeface="Cambria Math" pitchFamily="18" charset="0"/>
                <a:ea typeface="Cambria Math" pitchFamily="18" charset="0"/>
              </a:rPr>
              <a:t/>
            </a:r>
            <a:br>
              <a:rPr lang="ru-RU" dirty="0" smtClean="0">
                <a:latin typeface="Cambria Math" pitchFamily="18" charset="0"/>
                <a:ea typeface="Cambria Math" pitchFamily="18" charset="0"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b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3100" dirty="0" smtClean="0">
                <a:latin typeface="Cambria Math" pitchFamily="18" charset="0"/>
                <a:ea typeface="Cambria Math" pitchFamily="18" charset="0"/>
              </a:rPr>
              <a:t>Выполнить у</a:t>
            </a:r>
            <a:r>
              <a:rPr lang="ru-RU" sz="3100" dirty="0" smtClean="0">
                <a:latin typeface="Cambria Math" pitchFamily="18" charset="0"/>
                <a:ea typeface="Cambria Math" pitchFamily="18" charset="0"/>
              </a:rPr>
              <a:t>пр</a:t>
            </a:r>
            <a:r>
              <a:rPr lang="ru-RU" sz="3100" dirty="0" smtClean="0">
                <a:latin typeface="Cambria Math" pitchFamily="18" charset="0"/>
                <a:ea typeface="Cambria Math" pitchFamily="18" charset="0"/>
              </a:rPr>
              <a:t>. 363 из учебника или выписать 15 предложений из художественных произведений В. П. Астафьева с однородными </a:t>
            </a:r>
            <a:r>
              <a:rPr lang="ru-RU" sz="3100" dirty="0" smtClean="0">
                <a:latin typeface="Cambria Math" pitchFamily="18" charset="0"/>
                <a:ea typeface="Cambria Math" pitchFamily="18" charset="0"/>
              </a:rPr>
              <a:t>членами предложения</a:t>
            </a:r>
            <a:r>
              <a:rPr lang="ru-RU" sz="3100" dirty="0" smtClean="0">
                <a:latin typeface="Cambria Math" pitchFamily="18" charset="0"/>
                <a:ea typeface="Cambria Math" pitchFamily="18" charset="0"/>
              </a:rPr>
              <a:t>.</a:t>
            </a:r>
            <a:br>
              <a:rPr lang="ru-RU" sz="3100" dirty="0" smtClean="0">
                <a:latin typeface="Cambria Math" pitchFamily="18" charset="0"/>
                <a:ea typeface="Cambria Math" pitchFamily="18" charset="0"/>
              </a:rPr>
            </a:br>
            <a:endParaRPr lang="ru-RU" sz="3100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82101053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07904" y="188640"/>
            <a:ext cx="3168352" cy="864096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latin typeface="Cambria" pitchFamily="18" charset="0"/>
              </a:rPr>
              <a:t>Проверим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844824"/>
            <a:ext cx="7848872" cy="4896544"/>
          </a:xfrm>
        </p:spPr>
        <p:txBody>
          <a:bodyPr>
            <a:normAutofit fontScale="85000" lnSpcReduction="10000"/>
          </a:bodyPr>
          <a:lstStyle/>
          <a:p>
            <a:pPr marL="274320" indent="-274320" algn="just">
              <a:spcBef>
                <a:spcPts val="580"/>
              </a:spcBef>
              <a:buNone/>
              <a:defRPr/>
            </a:pPr>
            <a:r>
              <a:rPr lang="ru-RU" dirty="0" smtClean="0">
                <a:latin typeface="Cambria" pitchFamily="18" charset="0"/>
                <a:cs typeface="Times New Roman" pitchFamily="18" charset="0"/>
              </a:rPr>
              <a:t>		</a:t>
            </a:r>
            <a:r>
              <a:rPr lang="ru-RU" dirty="0" err="1" smtClean="0">
                <a:latin typeface="Cambria" pitchFamily="18" charset="0"/>
                <a:cs typeface="Times New Roman" pitchFamily="18" charset="0"/>
              </a:rPr>
              <a:t>Аэроп</a:t>
            </a:r>
            <a:r>
              <a:rPr lang="ru-RU" dirty="0" err="1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о</a:t>
            </a:r>
            <a:r>
              <a:rPr lang="ru-RU" dirty="0" err="1" smtClean="0">
                <a:latin typeface="Cambria" pitchFamily="18" charset="0"/>
                <a:cs typeface="Times New Roman" pitchFamily="18" charset="0"/>
              </a:rPr>
              <a:t>рты,бухг</a:t>
            </a:r>
            <a:r>
              <a:rPr lang="ru-RU" dirty="0" err="1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а</a:t>
            </a:r>
            <a:r>
              <a:rPr lang="ru-RU" dirty="0" err="1" smtClean="0">
                <a:latin typeface="Cambria" pitchFamily="18" charset="0"/>
                <a:cs typeface="Times New Roman" pitchFamily="18" charset="0"/>
              </a:rPr>
              <a:t>лтеров,вероиспов</a:t>
            </a:r>
            <a:r>
              <a:rPr lang="ru-RU" dirty="0" err="1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е</a:t>
            </a:r>
            <a:r>
              <a:rPr lang="ru-RU" dirty="0" err="1" smtClean="0">
                <a:latin typeface="Cambria" pitchFamily="18" charset="0"/>
                <a:cs typeface="Times New Roman" pitchFamily="18" charset="0"/>
              </a:rPr>
              <a:t>дание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, деф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с, диспанс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е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р, дос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у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г, жалюз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, катал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г, некрол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г, кварт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л, кор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ы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сть, кр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ны, л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е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кторов, м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е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стностей, п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честей, ч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е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люстей, новост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е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й, нам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е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рение, нед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у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г, 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трочество, сир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ты, ср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е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дства, соз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ы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в, т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ртов, цеп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чка, ш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рфы, крас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вее, к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у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хонный, моза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чный, опт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вый, прозорл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ва, сл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вовый, взял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сь, воспринял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, вруч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т, добрал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, жил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сь, зак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у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порить, кл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ла, лгал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, лил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, надел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т, надорвал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сь, обзвон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т, облегч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т, ободр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ть, озл</a:t>
            </a:r>
            <a:r>
              <a:rPr lang="ru-RU" dirty="0" smtClean="0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Cambria" pitchFamily="18" charset="0"/>
                <a:cs typeface="Times New Roman" pitchFamily="18" charset="0"/>
              </a:rPr>
              <a:t>бить.</a:t>
            </a:r>
          </a:p>
        </p:txBody>
      </p:sp>
      <p:pic>
        <p:nvPicPr>
          <p:cNvPr id="5" name="Рисунок 4" descr="7599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3" y="188641"/>
            <a:ext cx="2304255" cy="1728191"/>
          </a:xfrm>
          <a:prstGeom prst="rect">
            <a:avLst/>
          </a:prstGeom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764704"/>
            <a:ext cx="7416824" cy="273630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404664"/>
            <a:ext cx="7992888" cy="3744416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		Образовательная цель:</a:t>
            </a:r>
            <a:endParaRPr lang="ru-RU" sz="2800" dirty="0" smtClean="0">
              <a:solidFill>
                <a:schemeClr val="tx1"/>
              </a:solidFill>
              <a:latin typeface="Cambria" pitchFamily="18" charset="0"/>
            </a:endParaRPr>
          </a:p>
          <a:p>
            <a:pPr algn="just"/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	</a:t>
            </a:r>
          </a:p>
          <a:p>
            <a:pPr algn="just"/>
            <a:endParaRPr lang="ru-RU" sz="2800" dirty="0" smtClean="0">
              <a:solidFill>
                <a:schemeClr val="tx1"/>
              </a:solidFill>
              <a:latin typeface="Cambria" pitchFamily="18" charset="0"/>
            </a:endParaRPr>
          </a:p>
          <a:p>
            <a:pPr algn="just"/>
            <a:r>
              <a:rPr lang="ru-RU" sz="2800" dirty="0" smtClean="0">
                <a:solidFill>
                  <a:schemeClr val="tx1"/>
                </a:solidFill>
                <a:latin typeface="Cambria" pitchFamily="18" charset="0"/>
              </a:rPr>
              <a:t>	</a:t>
            </a:r>
            <a:r>
              <a:rPr lang="ru-RU" sz="2500" dirty="0" smtClean="0">
                <a:solidFill>
                  <a:schemeClr val="tx1"/>
                </a:solidFill>
                <a:latin typeface="Cambria" pitchFamily="18" charset="0"/>
              </a:rPr>
              <a:t>систематизировать знания о простом осложнённом предложении с обособленными однородными членами,  с обособленными определениями, обстоятельствами и дополнениями.</a:t>
            </a:r>
          </a:p>
          <a:p>
            <a:pPr algn="just"/>
            <a:endParaRPr lang="ru-RU" dirty="0">
              <a:solidFill>
                <a:schemeClr val="tx1"/>
              </a:solidFill>
              <a:latin typeface="Cambria" pitchFamily="18" charset="0"/>
            </a:endParaRPr>
          </a:p>
        </p:txBody>
      </p:sp>
      <p:pic>
        <p:nvPicPr>
          <p:cNvPr id="4" name="Рисунок 3" descr="7599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3597678"/>
            <a:ext cx="4608512" cy="309346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42926951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764704"/>
            <a:ext cx="7416824" cy="273630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1628800"/>
            <a:ext cx="7632848" cy="244827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	Простое осложнённое предложение. Предложение  с однородными членами. Обобщающие слова при однородных членах предложения. 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2926951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115616" y="332461"/>
            <a:ext cx="6912768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Простое предложение может быть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83568" y="1124744"/>
            <a:ext cx="304168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распространено</a:t>
            </a:r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при помощи</a:t>
            </a:r>
            <a:endParaRPr lang="ru-RU" dirty="0">
              <a:solidFill>
                <a:schemeClr val="tx2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83582" y="1124744"/>
            <a:ext cx="295232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осложнено</a:t>
            </a:r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при помощи</a:t>
            </a:r>
            <a:endParaRPr lang="ru-RU" dirty="0">
              <a:solidFill>
                <a:schemeClr val="tx2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17848" y="1833833"/>
            <a:ext cx="167788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второстепенных членов предложения</a:t>
            </a:r>
            <a:endParaRPr lang="ru-RU" sz="1400" dirty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350249" y="1833833"/>
            <a:ext cx="144016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однородных членов предложения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746868" y="1833833"/>
            <a:ext cx="1481315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обособленных оборотов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876256" y="1823634"/>
            <a:ext cx="149046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слов, не являющихся членами предложения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91802" y="3140968"/>
            <a:ext cx="160588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ambria" pitchFamily="18" charset="0"/>
              </a:rPr>
              <a:t>определений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98532" y="3716692"/>
            <a:ext cx="160588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ambria" pitchFamily="18" charset="0"/>
              </a:rPr>
              <a:t>дополнений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01229" y="4377425"/>
            <a:ext cx="1882539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ambria" pitchFamily="18" charset="0"/>
              </a:rPr>
              <a:t>обстоятельств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555775" y="3140968"/>
            <a:ext cx="123519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ambria" pitchFamily="18" charset="0"/>
              </a:rPr>
              <a:t>главных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557165" y="3792696"/>
            <a:ext cx="1234633" cy="5847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ambria" pitchFamily="18" charset="0"/>
              </a:rPr>
              <a:t>второстепенных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949039" y="3060459"/>
            <a:ext cx="1433667" cy="6562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ambria" pitchFamily="18" charset="0"/>
              </a:rPr>
              <a:t>причастных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949039" y="3908358"/>
            <a:ext cx="1433666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ambria" pitchFamily="18" charset="0"/>
              </a:rPr>
              <a:t>деепричастных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004628" y="4817468"/>
            <a:ext cx="1378078" cy="7664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ambria" pitchFamily="18" charset="0"/>
              </a:rPr>
              <a:t>сравнительных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7092281" y="3099216"/>
            <a:ext cx="1728191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ambria" pitchFamily="18" charset="0"/>
              </a:rPr>
              <a:t>обращений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7092280" y="3977053"/>
            <a:ext cx="1728192" cy="9911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ambria" pitchFamily="18" charset="0"/>
              </a:rPr>
              <a:t>Вводных слов и предложений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23728" y="119675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2987824" y="15660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3080189" y="137677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cxnSp>
        <p:nvCxnSpPr>
          <p:cNvPr id="28" name="Прямая соединительная линия 27"/>
          <p:cNvCxnSpPr>
            <a:stCxn id="5" idx="2"/>
            <a:endCxn id="7" idx="0"/>
          </p:cNvCxnSpPr>
          <p:nvPr/>
        </p:nvCxnSpPr>
        <p:spPr>
          <a:xfrm>
            <a:off x="4572000" y="789661"/>
            <a:ext cx="2187746" cy="3350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5" idx="2"/>
          </p:cNvCxnSpPr>
          <p:nvPr/>
        </p:nvCxnSpPr>
        <p:spPr>
          <a:xfrm flipH="1">
            <a:off x="2123727" y="789661"/>
            <a:ext cx="2448273" cy="3350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7" idx="2"/>
            <a:endCxn id="11" idx="0"/>
          </p:cNvCxnSpPr>
          <p:nvPr/>
        </p:nvCxnSpPr>
        <p:spPr>
          <a:xfrm>
            <a:off x="6759746" y="1628800"/>
            <a:ext cx="861742" cy="1948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7" idx="2"/>
          </p:cNvCxnSpPr>
          <p:nvPr/>
        </p:nvCxnSpPr>
        <p:spPr>
          <a:xfrm flipH="1">
            <a:off x="5364088" y="1628800"/>
            <a:ext cx="1395658" cy="205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7" idx="2"/>
          </p:cNvCxnSpPr>
          <p:nvPr/>
        </p:nvCxnSpPr>
        <p:spPr>
          <a:xfrm flipH="1">
            <a:off x="3173370" y="1628800"/>
            <a:ext cx="3586376" cy="1948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H="1">
            <a:off x="1115616" y="1628800"/>
            <a:ext cx="936104" cy="1948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6876256" y="2636912"/>
            <a:ext cx="0" cy="18357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>
            <a:stCxn id="10" idx="1"/>
          </p:cNvCxnSpPr>
          <p:nvPr/>
        </p:nvCxnSpPr>
        <p:spPr>
          <a:xfrm>
            <a:off x="4746868" y="2291033"/>
            <a:ext cx="0" cy="29096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stCxn id="9" idx="1"/>
          </p:cNvCxnSpPr>
          <p:nvPr/>
        </p:nvCxnSpPr>
        <p:spPr>
          <a:xfrm>
            <a:off x="2350249" y="2291033"/>
            <a:ext cx="0" cy="17309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>
            <a:stCxn id="8" idx="1"/>
          </p:cNvCxnSpPr>
          <p:nvPr/>
        </p:nvCxnSpPr>
        <p:spPr>
          <a:xfrm>
            <a:off x="517848" y="2291033"/>
            <a:ext cx="0" cy="23149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>
            <a:endCxn id="19" idx="1"/>
          </p:cNvCxnSpPr>
          <p:nvPr/>
        </p:nvCxnSpPr>
        <p:spPr>
          <a:xfrm>
            <a:off x="4746868" y="3388575"/>
            <a:ext cx="20217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>
            <a:endCxn id="20" idx="1"/>
          </p:cNvCxnSpPr>
          <p:nvPr/>
        </p:nvCxnSpPr>
        <p:spPr>
          <a:xfrm>
            <a:off x="4746868" y="4251258"/>
            <a:ext cx="2021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>
            <a:endCxn id="21" idx="1"/>
          </p:cNvCxnSpPr>
          <p:nvPr/>
        </p:nvCxnSpPr>
        <p:spPr>
          <a:xfrm>
            <a:off x="4746868" y="5200709"/>
            <a:ext cx="257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>
            <a:endCxn id="23" idx="1"/>
          </p:cNvCxnSpPr>
          <p:nvPr/>
        </p:nvCxnSpPr>
        <p:spPr>
          <a:xfrm>
            <a:off x="6876256" y="4472652"/>
            <a:ext cx="21602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6876256" y="3448529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>
            <a:endCxn id="17" idx="1"/>
          </p:cNvCxnSpPr>
          <p:nvPr/>
        </p:nvCxnSpPr>
        <p:spPr>
          <a:xfrm>
            <a:off x="2350249" y="4021976"/>
            <a:ext cx="206916" cy="630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>
            <a:endCxn id="16" idx="1"/>
          </p:cNvCxnSpPr>
          <p:nvPr/>
        </p:nvCxnSpPr>
        <p:spPr>
          <a:xfrm>
            <a:off x="2350249" y="3356992"/>
            <a:ext cx="2055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>
            <a:stCxn id="12" idx="1"/>
            <a:endCxn id="12" idx="1"/>
          </p:cNvCxnSpPr>
          <p:nvPr/>
        </p:nvCxnSpPr>
        <p:spPr>
          <a:xfrm>
            <a:off x="591802" y="335699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>
            <a:endCxn id="14" idx="1"/>
          </p:cNvCxnSpPr>
          <p:nvPr/>
        </p:nvCxnSpPr>
        <p:spPr>
          <a:xfrm>
            <a:off x="517848" y="4594158"/>
            <a:ext cx="83381" cy="118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>
            <a:endCxn id="12" idx="1"/>
          </p:cNvCxnSpPr>
          <p:nvPr/>
        </p:nvCxnSpPr>
        <p:spPr>
          <a:xfrm flipV="1">
            <a:off x="517848" y="3356992"/>
            <a:ext cx="73954" cy="31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>
            <a:endCxn id="13" idx="1"/>
          </p:cNvCxnSpPr>
          <p:nvPr/>
        </p:nvCxnSpPr>
        <p:spPr>
          <a:xfrm>
            <a:off x="517848" y="3908358"/>
            <a:ext cx="80684" cy="36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518537327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79912" y="620688"/>
            <a:ext cx="5184576" cy="4869160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ru-RU" i="1" dirty="0" smtClean="0">
              <a:latin typeface="Cambria" pitchFamily="18" charset="0"/>
            </a:endParaRPr>
          </a:p>
          <a:p>
            <a:pPr algn="just">
              <a:buNone/>
            </a:pPr>
            <a:r>
              <a:rPr lang="ru-RU" i="1" dirty="0" smtClean="0">
                <a:latin typeface="Cambria" pitchFamily="18" charset="0"/>
              </a:rPr>
              <a:t>		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…каждый человек есть отдельный мир 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,плохой ли, 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хороший 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ли, преступный,  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больной 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ли, 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но 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мир, 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и процесс самопознания есть процесс постижения смысла жизни “через себя”.</a:t>
            </a:r>
          </a:p>
          <a:p>
            <a:pPr algn="r">
              <a:buNone/>
            </a:pP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В.П. Астафьев</a:t>
            </a:r>
            <a:endParaRPr lang="ru-RU" dirty="0">
              <a:solidFill>
                <a:schemeClr val="tx2">
                  <a:lumMod val="75000"/>
                </a:schemeClr>
              </a:solidFill>
              <a:latin typeface="Cambria" pitchFamily="18" charset="0"/>
            </a:endParaRPr>
          </a:p>
        </p:txBody>
      </p:sp>
      <p:pic>
        <p:nvPicPr>
          <p:cNvPr id="5" name="Содержимое 3" descr="Астафьев пр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15616" y="332656"/>
            <a:ext cx="2952750" cy="3455987"/>
          </a:xfrm>
          <a:scene3d>
            <a:camera prst="orthographicFront"/>
            <a:lightRig rig="threePt" dir="t"/>
          </a:scene3d>
          <a:sp3d contourW="12700">
            <a:contourClr>
              <a:schemeClr val="accent1">
                <a:lumMod val="50000"/>
              </a:schemeClr>
            </a:contourClr>
          </a:sp3d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79912" y="620688"/>
            <a:ext cx="5184576" cy="4869160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ru-RU" i="1" dirty="0" smtClean="0">
              <a:latin typeface="Cambria" pitchFamily="18" charset="0"/>
            </a:endParaRPr>
          </a:p>
          <a:p>
            <a:pPr algn="just">
              <a:buNone/>
            </a:pPr>
            <a:r>
              <a:rPr lang="ru-RU" i="1" dirty="0" smtClean="0">
                <a:latin typeface="Cambria" pitchFamily="18" charset="0"/>
              </a:rPr>
              <a:t>		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…каждый человек есть отдельный мир плохой ли хороший ли преступный  больной ли но мир и процесс самопознания есть процесс постижения смысла жизни “через себя”.</a:t>
            </a:r>
          </a:p>
          <a:p>
            <a:pPr algn="r">
              <a:buNone/>
            </a:pP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В.П. Астафьев</a:t>
            </a:r>
            <a:endParaRPr lang="ru-RU" dirty="0">
              <a:solidFill>
                <a:schemeClr val="tx2">
                  <a:lumMod val="75000"/>
                </a:schemeClr>
              </a:solidFill>
              <a:latin typeface="Cambria" pitchFamily="18" charset="0"/>
            </a:endParaRPr>
          </a:p>
        </p:txBody>
      </p:sp>
      <p:pic>
        <p:nvPicPr>
          <p:cNvPr id="5" name="Содержимое 3" descr="Астафьев пр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15616" y="332656"/>
            <a:ext cx="2952750" cy="3455987"/>
          </a:xfrm>
          <a:scene3d>
            <a:camera prst="orthographicFront"/>
            <a:lightRig rig="threePt" dir="t"/>
          </a:scene3d>
          <a:sp3d contourW="12700">
            <a:contourClr>
              <a:schemeClr val="accent1">
                <a:lumMod val="50000"/>
              </a:schemeClr>
            </a:contourClr>
          </a:sp3d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187624" y="188640"/>
            <a:ext cx="6696744" cy="5374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Определения характеризуют предмет</a:t>
            </a:r>
            <a:endParaRPr lang="ru-RU" dirty="0">
              <a:solidFill>
                <a:schemeClr val="tx2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39552" y="1124744"/>
            <a:ext cx="324036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ambria Math" pitchFamily="18" charset="0"/>
                <a:ea typeface="Cambria Math" pitchFamily="18" charset="0"/>
              </a:rPr>
              <a:t>с одной стороны</a:t>
            </a:r>
            <a:endParaRPr lang="ru-RU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76056" y="1117677"/>
            <a:ext cx="3528392" cy="7991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ambria Math" pitchFamily="18" charset="0"/>
                <a:ea typeface="Cambria Math" pitchFamily="18" charset="0"/>
              </a:rPr>
              <a:t>с разных сторон</a:t>
            </a:r>
          </a:p>
          <a:p>
            <a:pPr algn="ctr"/>
            <a:r>
              <a:rPr lang="ru-RU" sz="1400" dirty="0" smtClean="0">
                <a:latin typeface="Cambria Math" pitchFamily="18" charset="0"/>
                <a:ea typeface="Cambria Math" pitchFamily="18" charset="0"/>
              </a:rPr>
              <a:t>Можно ли найти для них объединяющий признак ?</a:t>
            </a:r>
            <a:endParaRPr lang="ru-RU" sz="14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860032" y="2564904"/>
            <a:ext cx="914400" cy="6012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 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151464" y="2593325"/>
            <a:ext cx="91440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Нет 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932040" y="4005064"/>
            <a:ext cx="3744416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ambria" pitchFamily="18" charset="0"/>
              </a:rPr>
              <a:t>Неоднородные 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932040" y="4581128"/>
            <a:ext cx="374441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ambria" pitchFamily="18" charset="0"/>
              </a:rPr>
              <a:t>О    </a:t>
            </a:r>
            <a:r>
              <a:rPr lang="ru-RU" dirty="0" err="1" smtClean="0">
                <a:latin typeface="Cambria" pitchFamily="18" charset="0"/>
              </a:rPr>
              <a:t>О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115616" y="4015401"/>
            <a:ext cx="3744416" cy="4468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ambria" pitchFamily="18" charset="0"/>
              </a:rPr>
              <a:t>Однородные 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115616" y="4581128"/>
            <a:ext cx="374441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ambria" pitchFamily="18" charset="0"/>
              </a:rPr>
              <a:t>О  ,   О   ,   О</a:t>
            </a:r>
            <a:endParaRPr lang="ru-RU" dirty="0">
              <a:latin typeface="Cambria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123728" y="69269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6660232" y="692696"/>
            <a:ext cx="0" cy="4249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4" idx="2"/>
            <a:endCxn id="5" idx="0"/>
          </p:cNvCxnSpPr>
          <p:nvPr/>
        </p:nvCxnSpPr>
        <p:spPr>
          <a:xfrm flipH="1">
            <a:off x="5317232" y="1916832"/>
            <a:ext cx="152302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4" idx="2"/>
            <a:endCxn id="6" idx="0"/>
          </p:cNvCxnSpPr>
          <p:nvPr/>
        </p:nvCxnSpPr>
        <p:spPr>
          <a:xfrm>
            <a:off x="6840252" y="1916832"/>
            <a:ext cx="768412" cy="6764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7608664" y="3169389"/>
            <a:ext cx="0" cy="835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5" idx="2"/>
          </p:cNvCxnSpPr>
          <p:nvPr/>
        </p:nvCxnSpPr>
        <p:spPr>
          <a:xfrm flipH="1">
            <a:off x="3635896" y="3166120"/>
            <a:ext cx="1681336" cy="8389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3" idx="2"/>
          </p:cNvCxnSpPr>
          <p:nvPr/>
        </p:nvCxnSpPr>
        <p:spPr>
          <a:xfrm flipH="1">
            <a:off x="1907704" y="1916832"/>
            <a:ext cx="252028" cy="20985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1115616" y="5229200"/>
            <a:ext cx="7632848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latin typeface="Cambria" pitchFamily="18" charset="0"/>
              </a:rPr>
              <a:t>1. Домой Тихон Ильич ехал в солнечное, жаркое утро… (</a:t>
            </a:r>
            <a:r>
              <a:rPr lang="ru-RU" dirty="0" err="1" smtClean="0">
                <a:latin typeface="Cambria" pitchFamily="18" charset="0"/>
              </a:rPr>
              <a:t>И.Бунин</a:t>
            </a:r>
            <a:r>
              <a:rPr lang="ru-RU" dirty="0" smtClean="0">
                <a:latin typeface="Cambria" pitchFamily="18" charset="0"/>
              </a:rPr>
              <a:t>)</a:t>
            </a:r>
          </a:p>
          <a:p>
            <a:r>
              <a:rPr lang="ru-RU" dirty="0" smtClean="0">
                <a:latin typeface="Cambria" pitchFamily="18" charset="0"/>
              </a:rPr>
              <a:t>2. Все серые, карие, синие глазки- смешались, как в поле цветы. (Н. Некрасов)</a:t>
            </a:r>
          </a:p>
          <a:p>
            <a:r>
              <a:rPr lang="ru-RU" dirty="0" smtClean="0">
                <a:latin typeface="Cambria" pitchFamily="18" charset="0"/>
              </a:rPr>
              <a:t>3. Стояла темная июльская ночь. (М. Пришвин)</a:t>
            </a:r>
          </a:p>
          <a:p>
            <a:endParaRPr lang="ru-RU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78817692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548680"/>
            <a:ext cx="7509520" cy="5688632"/>
          </a:xfrm>
        </p:spPr>
        <p:txBody>
          <a:bodyPr>
            <a:noAutofit/>
          </a:bodyPr>
          <a:lstStyle/>
          <a:p>
            <a:pPr algn="just"/>
            <a:r>
              <a:rPr lang="ru-RU" sz="3200" dirty="0" smtClean="0">
                <a:latin typeface="Cambria Math" pitchFamily="18" charset="0"/>
                <a:ea typeface="Cambria Math" pitchFamily="18" charset="0"/>
              </a:rPr>
              <a:t>Запахом прогорклого затхлого зерна тянуло в ворота. Снова зажило всё </a:t>
            </a:r>
            <a:r>
              <a:rPr lang="ru-RU" sz="3200" dirty="0" err="1" smtClean="0">
                <a:latin typeface="Cambria Math" pitchFamily="18" charset="0"/>
                <a:ea typeface="Cambria Math" pitchFamily="18" charset="0"/>
              </a:rPr>
              <a:t>разомлелой</a:t>
            </a:r>
            <a:r>
              <a:rPr lang="ru-RU" sz="3200" dirty="0" smtClean="0">
                <a:latin typeface="Cambria Math" pitchFamily="18" charset="0"/>
                <a:ea typeface="Cambria Math" pitchFamily="18" charset="0"/>
              </a:rPr>
              <a:t>, заторможенной жизнью, и только листья на яблоне всё дрожали, и сама, кривая, </a:t>
            </a:r>
            <a:r>
              <a:rPr lang="ru-RU" sz="3200" dirty="0" err="1" smtClean="0">
                <a:latin typeface="Cambria Math" pitchFamily="18" charset="0"/>
                <a:ea typeface="Cambria Math" pitchFamily="18" charset="0"/>
              </a:rPr>
              <a:t>растопорщенная</a:t>
            </a:r>
            <a:r>
              <a:rPr lang="ru-RU" sz="3200" dirty="0" smtClean="0">
                <a:latin typeface="Cambria Math" pitchFamily="18" charset="0"/>
                <a:ea typeface="Cambria Math" pitchFamily="18" charset="0"/>
              </a:rPr>
              <a:t>, яблоня напоминала брошенного, обманутого ребёнка.</a:t>
            </a:r>
            <a:endParaRPr lang="ru-RU" sz="3200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77284899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660</TotalTime>
  <Words>222</Words>
  <Application>Microsoft Office PowerPoint</Application>
  <PresentationFormat>Экран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Орфоэпическая разминка </vt:lpstr>
      <vt:lpstr>Проверим</vt:lpstr>
      <vt:lpstr>                               </vt:lpstr>
      <vt:lpstr>                               </vt:lpstr>
      <vt:lpstr>Слайд 5</vt:lpstr>
      <vt:lpstr>Слайд 6</vt:lpstr>
      <vt:lpstr>Слайд 7</vt:lpstr>
      <vt:lpstr>Слайд 8</vt:lpstr>
      <vt:lpstr>Запахом прогорклого затхлого зерна тянуло в ворота. Снова зажило всё разомлелой, заторможенной жизнью, и только листья на яблоне всё дрожали, и сама, кривая, растопорщенная, яблоня напоминала брошенного, обманутого ребёнка.</vt:lpstr>
      <vt:lpstr>    </vt:lpstr>
      <vt:lpstr>        Мне сегодня на уроке понравилось…. Я сегодня испытывал затруднение в…… Мне сегодня было интересно узнать …. Мне сегодня было легко….. Мне сегодня было трудно…. </vt:lpstr>
      <vt:lpstr>       Домашнее задание.     Выполнить упр. 363 из учебника или выписать 15 предложений из художественных произведений В. П. Астафьева с однородными членами предложения.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Русский Язык</dc:creator>
  <cp:lastModifiedBy>б</cp:lastModifiedBy>
  <cp:revision>46</cp:revision>
  <dcterms:created xsi:type="dcterms:W3CDTF">2014-03-04T05:32:44Z</dcterms:created>
  <dcterms:modified xsi:type="dcterms:W3CDTF">2016-09-25T16:12:05Z</dcterms:modified>
</cp:coreProperties>
</file>