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71B8-9224-4DA3-A82F-813EF95452AD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CEA7-A82C-42C3-B7DD-861DC106D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A87B-9E7A-4547-A599-D6E1C7634958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6582-A7AA-4013-A0AB-52C81F861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D9C68-2F80-49A3-A73B-7D3AEC1CF2DA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12F9F-A2BC-4B0E-9FE8-0050A3AFF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6A994-0C49-40D6-81ED-84D44BE805FE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55B5-2223-4B96-AAB1-E0ED8627C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36FA-50B5-4710-A792-2092E51EA9CE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662E-7044-4ACF-B889-6691C2EA9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41B25-C373-4A59-B7F4-E303D31A9D08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C7C7C-3613-486D-829C-0D7161262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86C3-116C-4562-993D-6EBB529D6EF4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858D3-62E4-4427-B6E8-0E0F546D4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65D5-9116-4FB8-984F-F7471598F950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529CD-657C-403E-BACE-F5D62C813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471E-F985-4112-9B8A-23A9C26897B6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406E0-4414-409C-81B6-9911DC571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E9A-F460-4C66-9237-FF6F6692BEE3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CD44-F5C3-44F9-B243-644C46DE9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8145-FA5B-4646-85A2-8E9B1C812DB5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D55BF-EEE3-410D-B68C-6B57436C3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8934B6-35F9-4151-8E51-29173B6EC3F3}" type="datetimeFigureOut">
              <a:rPr lang="ru-RU"/>
              <a:pPr>
                <a:defRPr/>
              </a:pPr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6EF319-E190-4CF4-8FF2-D0D4554F6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95288" y="2130425"/>
            <a:ext cx="8062912" cy="1470025"/>
          </a:xfrm>
        </p:spPr>
        <p:txBody>
          <a:bodyPr/>
          <a:lstStyle/>
          <a:p>
            <a:pPr eaLnBrk="1" hangingPunct="1"/>
            <a:r>
              <a:rPr lang="ru-RU" sz="4800" b="1" smtClean="0"/>
              <a:t>Обособление дополнений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Найдите предложение с пунктуационной ошибкой.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В чистом небе иногда можно заметить, кроме солнца прозрачное бесцветное пятнышко похожее на осколок стекла.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И, кажется, нет для него ничего, кроме его цифр и барышей.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Птицы, кроме петухов, туда-сюда; кошки – гадость, но все-таки звери.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Оказалось, что они, кроме заливных грецких орехов, находят в недрах гор, желтые жилы из леденцов и разноцветную карамель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172400" y="4581128"/>
            <a:ext cx="5757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468312" y="357166"/>
            <a:ext cx="8461405" cy="5951559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Дополнения</a:t>
            </a:r>
            <a:r>
              <a:rPr lang="ru-RU" sz="2800" dirty="0" smtClean="0"/>
              <a:t> могут быть выражены </a:t>
            </a:r>
            <a:r>
              <a:rPr lang="ru-RU" sz="2800" b="1" dirty="0" smtClean="0"/>
              <a:t>оборотами </a:t>
            </a:r>
            <a:br>
              <a:rPr lang="ru-RU" sz="2800" b="1" dirty="0" smtClean="0"/>
            </a:br>
            <a:r>
              <a:rPr lang="ru-RU" sz="2800" b="1" dirty="0" smtClean="0"/>
              <a:t>с предлогами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зависимости от смысловой нагрузки, объема оборота, подчеркивания его роли в предложении они </a:t>
            </a:r>
            <a:r>
              <a:rPr lang="ru-RU" sz="2800" b="1" dirty="0" smtClean="0"/>
              <a:t>могут обособляться</a:t>
            </a:r>
            <a:r>
              <a:rPr lang="ru-RU" sz="2800" dirty="0" smtClean="0"/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40" y="1214422"/>
            <a:ext cx="3313113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кроме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вместо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помимо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сверх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за исключением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включая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исключая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наряду с  </a:t>
            </a:r>
            <a:r>
              <a:rPr lang="ru-RU" sz="2800" dirty="0"/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5903912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Обособленными дополнениями </a:t>
            </a:r>
            <a:r>
              <a:rPr lang="ru-RU" sz="3200" dirty="0" smtClean="0"/>
              <a:t>условно называют словесные конструкции со значением включения, исключения, замещения.  С дополнениями их роднит употребление существительного в косвенном падеже при глаголе. </a:t>
            </a:r>
            <a:br>
              <a:rPr lang="ru-RU" sz="3200" dirty="0" smtClean="0"/>
            </a:br>
            <a:r>
              <a:rPr lang="ru-RU" sz="3200" b="1" dirty="0" smtClean="0"/>
              <a:t>Ограничительное либо расширительное значение </a:t>
            </a:r>
            <a:r>
              <a:rPr lang="ru-RU" sz="3200" dirty="0" smtClean="0"/>
              <a:t>помогают предлоги </a:t>
            </a:r>
            <a:r>
              <a:rPr lang="ru-RU" sz="3200" b="1" i="1" dirty="0" smtClean="0"/>
              <a:t>кроме, вместо, помимо, за исключением, исключая, включая, наряду с, помимо, сверх, в отличие от, по сравнению с </a:t>
            </a:r>
            <a:r>
              <a:rPr lang="ru-RU" sz="3200" dirty="0" smtClean="0"/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>
          <a:xfrm>
            <a:off x="179388" y="404813"/>
            <a:ext cx="8713787" cy="583247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</a:rPr>
              <a:t>Сравним предложения: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Весь май, </a:t>
            </a:r>
            <a:r>
              <a:rPr lang="ru-RU" sz="3200" b="1" smtClean="0"/>
              <a:t>за исключением нескольких ясных и солнечных дней</a:t>
            </a:r>
            <a:r>
              <a:rPr lang="ru-RU" sz="3200" smtClean="0"/>
              <a:t>, шли беспрерывные дожди.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b="1" smtClean="0"/>
              <a:t>Кроме его кашля да тихого шороха волн о берег</a:t>
            </a:r>
            <a:r>
              <a:rPr lang="ru-RU" sz="3200" smtClean="0"/>
              <a:t>, в степи не было никаких звуков.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b="1" smtClean="0"/>
              <a:t>Кроме фруктов </a:t>
            </a:r>
            <a:r>
              <a:rPr lang="ru-RU" sz="3200" smtClean="0"/>
              <a:t>_ мы ничего не купили.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b="1" smtClean="0"/>
              <a:t>Вместо пальто</a:t>
            </a:r>
            <a:r>
              <a:rPr lang="ru-RU" sz="3200" smtClean="0"/>
              <a:t> он надел куртку. </a:t>
            </a:r>
            <a:br>
              <a:rPr lang="ru-RU" sz="3200" smtClean="0"/>
            </a:br>
            <a:r>
              <a:rPr lang="ru-RU" sz="3200" smtClean="0"/>
              <a:t>(в значении «за», «взамен»)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>
          <a:xfrm>
            <a:off x="0" y="260350"/>
            <a:ext cx="8820150" cy="792163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2060"/>
                </a:solidFill>
              </a:rPr>
              <a:t>Найдите дополнения, выраженные оборотами с производными предлогами. Подумайте, нужно ли их обособлять</a:t>
            </a:r>
          </a:p>
        </p:txBody>
      </p:sp>
      <p:sp>
        <p:nvSpPr>
          <p:cNvPr id="6147" name="Содержимое 3"/>
          <p:cNvSpPr>
            <a:spLocks noGrp="1"/>
          </p:cNvSpPr>
          <p:nvPr>
            <p:ph idx="1"/>
          </p:nvPr>
        </p:nvSpPr>
        <p:spPr>
          <a:xfrm>
            <a:off x="395288" y="1125538"/>
            <a:ext cx="8424862" cy="5183187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Давно не использовавшаяся железнодорожная ветка сверх всяких ожиданий оказалась вполне пригодной для эксплуатации.</a:t>
            </a:r>
          </a:p>
          <a:p>
            <a:pPr eaLnBrk="1" hangingPunct="1"/>
            <a:r>
              <a:rPr lang="ru-RU" sz="2800" dirty="0" smtClean="0"/>
              <a:t>Все мы за исключением проводника и носильщиков впервые оказались в этих местах.</a:t>
            </a:r>
          </a:p>
          <a:p>
            <a:pPr eaLnBrk="1" hangingPunct="1"/>
            <a:r>
              <a:rPr lang="ru-RU" sz="2800" dirty="0" smtClean="0"/>
              <a:t>Вместо вешалки громоздился высокий платяной шкаф.</a:t>
            </a:r>
          </a:p>
          <a:p>
            <a:pPr eaLnBrk="1" hangingPunct="1"/>
            <a:r>
              <a:rPr lang="ru-RU" sz="2800" dirty="0" smtClean="0"/>
              <a:t>Едва ли кто-нибудь кроме матери заметил появление его на свет.</a:t>
            </a:r>
          </a:p>
          <a:p>
            <a:pPr eaLnBrk="1" hangingPunct="1"/>
            <a:r>
              <a:rPr lang="ru-RU" sz="2800" dirty="0" smtClean="0"/>
              <a:t>Вся экспедиция включая и обслуживающий  персонал насчитывала всего около десяти человек.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ru-RU" smtClean="0"/>
              <a:t>Яркое солнце врываясь в распахнутое окно освещает всю мастерскую за исключением одного темного угла.</a:t>
            </a:r>
          </a:p>
          <a:p>
            <a:pPr eaLnBrk="1" hangingPunct="1"/>
            <a:r>
              <a:rPr lang="ru-RU" smtClean="0"/>
              <a:t>Артиллеристы помимо вещевых мешков и шинельных скаток несли брезентовые торбы из которых торчали алюминиевые головки снарядов.</a:t>
            </a:r>
          </a:p>
          <a:p>
            <a:pPr eaLnBrk="1" hangingPunct="1"/>
            <a:r>
              <a:rPr lang="ru-RU" smtClean="0"/>
              <a:t>Помимо множества интересных экспонатов собранных во время экспедиции ученые смогли записать несколько никому не известных ранее народных преданий.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692150"/>
            <a:ext cx="7775575" cy="5434013"/>
          </a:xfrm>
        </p:spPr>
        <p:txBody>
          <a:bodyPr/>
          <a:lstStyle/>
          <a:p>
            <a:pPr eaLnBrk="1" hangingPunct="1"/>
            <a:r>
              <a:rPr lang="ru-RU" smtClean="0"/>
              <a:t>Составьте  предложения со словами</a:t>
            </a:r>
          </a:p>
          <a:p>
            <a:pPr eaLnBrk="1" hangingPunct="1"/>
            <a:r>
              <a:rPr lang="ru-RU" smtClean="0"/>
              <a:t> </a:t>
            </a:r>
            <a:r>
              <a:rPr lang="ru-RU" sz="4000" b="1" smtClean="0"/>
              <a:t>кроме тебя, </a:t>
            </a:r>
          </a:p>
          <a:p>
            <a:pPr eaLnBrk="1" hangingPunct="1"/>
            <a:r>
              <a:rPr lang="ru-RU" sz="4000" b="1" smtClean="0"/>
              <a:t>за исключением трех подруг,</a:t>
            </a:r>
          </a:p>
          <a:p>
            <a:pPr eaLnBrk="1" hangingPunct="1"/>
            <a:r>
              <a:rPr lang="ru-RU" sz="4000" b="1" smtClean="0"/>
              <a:t> кроме отважного Игоря,</a:t>
            </a:r>
          </a:p>
          <a:p>
            <a:pPr eaLnBrk="1" hangingPunct="1"/>
            <a:r>
              <a:rPr lang="ru-RU" sz="4000" b="1" smtClean="0"/>
              <a:t> помимо уроков, </a:t>
            </a:r>
          </a:p>
          <a:p>
            <a:pPr eaLnBrk="1" hangingPunct="1"/>
            <a:r>
              <a:rPr lang="ru-RU" sz="4000" b="1" smtClean="0"/>
              <a:t>сверх указанных задач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Запишите предложения и объясните постановку знаков препинания.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00000"/>
                </a:solidFill>
              </a:rPr>
              <a:t>Найди предложение (-я) с обособленным дополнением.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Привлеченные ярким огнем, бабочки весь вечер кружили над столом.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Мы, помимо подготовки к экзаменам, успевали посещать все выставки и концерты.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Эти ребята плавали </a:t>
            </a:r>
            <a:r>
              <a:rPr lang="ru-RU" dirty="0" err="1" smtClean="0"/>
              <a:t>по-волжски</a:t>
            </a:r>
            <a:r>
              <a:rPr lang="ru-RU" dirty="0" smtClean="0"/>
              <a:t>, сажёнками.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И, в конце концов, перестань напоминать мне о случившемся.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5589240"/>
            <a:ext cx="5757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00000"/>
                </a:solidFill>
              </a:rPr>
              <a:t>Найди предложение (-я) с обособленным дополнением.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684213" y="1412875"/>
            <a:ext cx="7632700" cy="4713288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mtClean="0"/>
              <a:t>К счастью, погода уже изменилась.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mtClean="0"/>
              <a:t>В этот час везде, особенно в лесостепной зоне, начинается таяние снега.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mtClean="0"/>
              <a:t>Он, к примеру, никогда об этой стороне дела не говорил.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mtClean="0"/>
              <a:t>Все, за исключением моего товарища, приняли эту весть с радостью.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5661248"/>
            <a:ext cx="5757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381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Обособление дополнений</vt:lpstr>
      <vt:lpstr>Дополнения могут быть выражены оборотами  с предлогами          В зависимости от смысловой нагрузки, объема оборота, подчеркивания его роли в предложении они могут обособляться.</vt:lpstr>
      <vt:lpstr>Обособленными дополнениями условно называют словесные конструкции со значением включения, исключения, замещения.  С дополнениями их роднит употребление существительного в косвенном падеже при глаголе.  Ограничительное либо расширительное значение помогают предлоги кроме, вместо, помимо, за исключением, исключая, включая, наряду с, помимо, сверх, в отличие от, по сравнению с и др.</vt:lpstr>
      <vt:lpstr>Сравним предложения:  Весь май, за исключением нескольких ясных и солнечных дней, шли беспрерывные дожди.  Кроме его кашля да тихого шороха волн о берег, в степи не было никаких звуков.  Кроме фруктов _ мы ничего не купили.  Вместо пальто он надел куртку.  (в значении «за», «взамен»)</vt:lpstr>
      <vt:lpstr>Найдите дополнения, выраженные оборотами с производными предлогами. Подумайте, нужно ли их обособлять</vt:lpstr>
      <vt:lpstr>Слайд 6</vt:lpstr>
      <vt:lpstr>Слайд 7</vt:lpstr>
      <vt:lpstr>Найди предложение (-я) с обособленным дополнением.</vt:lpstr>
      <vt:lpstr>Найди предложение (-я) с обособленным дополнением.</vt:lpstr>
      <vt:lpstr>Найдите предложение с пунктуационной ошибкой.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Учитель</cp:lastModifiedBy>
  <cp:revision>17</cp:revision>
  <dcterms:created xsi:type="dcterms:W3CDTF">2011-02-11T18:03:07Z</dcterms:created>
  <dcterms:modified xsi:type="dcterms:W3CDTF">2016-10-06T05:33:43Z</dcterms:modified>
</cp:coreProperties>
</file>