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8" r:id="rId5"/>
    <p:sldId id="279" r:id="rId6"/>
    <p:sldId id="280" r:id="rId7"/>
    <p:sldId id="281" r:id="rId8"/>
    <p:sldId id="285" r:id="rId9"/>
    <p:sldId id="258" r:id="rId10"/>
    <p:sldId id="271" r:id="rId11"/>
    <p:sldId id="282" r:id="rId12"/>
    <p:sldId id="286" r:id="rId13"/>
    <p:sldId id="283" r:id="rId14"/>
    <p:sldId id="287" r:id="rId15"/>
    <p:sldId id="274" r:id="rId16"/>
    <p:sldId id="288" r:id="rId17"/>
    <p:sldId id="289" r:id="rId18"/>
    <p:sldId id="290" r:id="rId19"/>
    <p:sldId id="275" r:id="rId20"/>
    <p:sldId id="284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C625-CA5B-4F5B-9E8A-B76C383529BB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E0E119-307F-4828-9914-39251668C9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C625-CA5B-4F5B-9E8A-B76C383529BB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E119-307F-4828-9914-39251668C9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C625-CA5B-4F5B-9E8A-B76C383529BB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E119-307F-4828-9914-39251668C9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C625-CA5B-4F5B-9E8A-B76C383529BB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E0E119-307F-4828-9914-39251668C9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C625-CA5B-4F5B-9E8A-B76C383529BB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E119-307F-4828-9914-39251668C9D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C625-CA5B-4F5B-9E8A-B76C383529BB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E119-307F-4828-9914-39251668C9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C625-CA5B-4F5B-9E8A-B76C383529BB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6E0E119-307F-4828-9914-39251668C9D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C625-CA5B-4F5B-9E8A-B76C383529BB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E119-307F-4828-9914-39251668C9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C625-CA5B-4F5B-9E8A-B76C383529BB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E119-307F-4828-9914-39251668C9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C625-CA5B-4F5B-9E8A-B76C383529BB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E119-307F-4828-9914-39251668C9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C625-CA5B-4F5B-9E8A-B76C383529BB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E119-307F-4828-9914-39251668C9D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8CFC625-CA5B-4F5B-9E8A-B76C383529BB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6E0E119-307F-4828-9914-39251668C9D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348880"/>
            <a:ext cx="7704855" cy="39799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 урока: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«Сложные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предложения и знаки препинания в них».</a:t>
            </a:r>
          </a:p>
        </p:txBody>
      </p:sp>
      <p:pic>
        <p:nvPicPr>
          <p:cNvPr id="3077" name="Picture 5" descr="C:\Users\Татьяна\AppData\Local\Microsoft\Windows\Temporary Internet Files\Content.IE5\9HWYK6VW\MC90014976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556792"/>
            <a:ext cx="1978868" cy="132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17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6120680"/>
          </a:xfrm>
        </p:spPr>
        <p:txBody>
          <a:bodyPr>
            <a:normAutofit fontScale="25000" lnSpcReduction="20000"/>
          </a:bodyPr>
          <a:lstStyle/>
          <a:p>
            <a:endParaRPr lang="ru-RU" i="1" dirty="0" smtClean="0"/>
          </a:p>
          <a:p>
            <a:pPr marL="0" indent="0">
              <a:lnSpc>
                <a:spcPct val="220000"/>
              </a:lnSpc>
              <a:buNone/>
            </a:pPr>
            <a:r>
              <a:rPr lang="ru-RU" sz="5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6400" b="1" i="1" dirty="0">
                <a:latin typeface="Times New Roman" pitchFamily="18" charset="0"/>
                <a:cs typeface="Times New Roman" pitchFamily="18" charset="0"/>
              </a:rPr>
              <a:t>1)Всем известно, 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i="1" dirty="0">
                <a:latin typeface="Times New Roman" pitchFamily="18" charset="0"/>
                <a:cs typeface="Times New Roman" pitchFamily="18" charset="0"/>
              </a:rPr>
              <a:t>что разнобой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i="1" dirty="0">
                <a:latin typeface="Times New Roman" pitchFamily="18" charset="0"/>
                <a:cs typeface="Times New Roman" pitchFamily="18" charset="0"/>
              </a:rPr>
              <a:t>в написании мешает чтению, тормозит понимание читаемого. (2) Но ведь произвол в произношении почти так же недопустим, как и анархия в письме: язык как средство общения будет полностью удовлетворять своему назначению лишь в том случае, если все его элементы будут способствовать наиболее быстрому и лёгкому общению. </a:t>
            </a:r>
            <a:endParaRPr lang="ru-RU" sz="6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220000"/>
              </a:lnSpc>
              <a:buNone/>
            </a:pPr>
            <a:r>
              <a:rPr lang="ru-RU" sz="6400" b="1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ru-RU" sz="6400" b="1" i="1" dirty="0">
                <a:latin typeface="Times New Roman" pitchFamily="18" charset="0"/>
                <a:cs typeface="Times New Roman" pitchFamily="18" charset="0"/>
              </a:rPr>
              <a:t>3)Дело в том, что отклонения от литературного произношения почти так же мешают языковому общению, как и неграмотное письмо. (4)Это объясняется тем, что при восприятии устной речи мы не фиксируем внимание на её  звуковой стороне, а непосредственно воспринимаем смысл. (5)Между тем неправильности в произношении отвлекают слушающего от смысла, заставляя обращать внимание на внешнюю, звуковую сторону речи, и тем самым являются помехами на пути общения.(6)Поэтому единообразное произношение так же важно, как и единообразное письмо. </a:t>
            </a:r>
            <a:endParaRPr lang="ru-RU" sz="6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5600" dirty="0"/>
          </a:p>
        </p:txBody>
      </p:sp>
    </p:spTree>
    <p:extLst>
      <p:ext uri="{BB962C8B-B14F-4D97-AF65-F5344CB8AC3E}">
        <p14:creationId xmlns:p14="http://schemas.microsoft.com/office/powerpoint/2010/main" val="43445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568952" cy="4811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предложение  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– СПП с придаточным изъяснительным;</a:t>
            </a:r>
          </a:p>
          <a:p>
            <a:pPr marL="0" indent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предложение  - СП с подчинительной и бессоюзной связью;</a:t>
            </a:r>
          </a:p>
          <a:p>
            <a:pPr marL="0" indent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3 предложение -  СПП с придаточным изъяснительным;</a:t>
            </a:r>
          </a:p>
          <a:p>
            <a:pPr marL="0" indent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4  предложение - СПП с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придаточными изъяснительным и образа действия;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5 предложение – простое осложнённое; </a:t>
            </a:r>
          </a:p>
          <a:p>
            <a:pPr marL="0" indent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6 предложение – СПП с придаточным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образа действия и степени.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82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686800" cy="4525963"/>
          </a:xfrm>
        </p:spPr>
        <p:txBody>
          <a:bodyPr>
            <a:normAutofit lnSpcReduction="10000"/>
          </a:bodyPr>
          <a:lstStyle/>
          <a:p>
            <a:pPr marL="0" lvl="0" indent="0">
              <a:buClr>
                <a:srgbClr val="F0A22E"/>
              </a:buClr>
              <a:buNone/>
            </a:pPr>
            <a:r>
              <a:rPr lang="ru-RU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Грамотная речь и письмо всегда были отличительной особенностью образованных и культурных людей, </a:t>
            </a:r>
            <a:r>
              <a:rPr lang="ru-RU" b="1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которые</a:t>
            </a:r>
            <a:r>
              <a:rPr lang="ru-RU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прекрасно понимали, </a:t>
            </a:r>
            <a:r>
              <a:rPr lang="ru-RU" b="1" dirty="0" err="1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что_если</a:t>
            </a:r>
            <a:r>
              <a:rPr lang="ru-RU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допустить правописание слов по принципу «как слышим, так и пишем», </a:t>
            </a:r>
            <a:r>
              <a:rPr lang="ru-RU" b="1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ru-RU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ни о какой грамотности  и культуре не может быть и речи, </a:t>
            </a:r>
            <a:r>
              <a:rPr lang="ru-RU" b="1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поскольку</a:t>
            </a:r>
            <a:r>
              <a:rPr lang="ru-RU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слышит каждый по-своему. 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dirty="0">
                <a:solidFill>
                  <a:srgbClr val="4E3B30"/>
                </a:solidFill>
              </a:rPr>
              <a:t>          </a:t>
            </a:r>
            <a:r>
              <a:rPr lang="ru-RU" sz="1600" dirty="0">
                <a:solidFill>
                  <a:srgbClr val="4E3B30"/>
                </a:solidFill>
              </a:rPr>
              <a:t>/ - и - = /,  (которые =), (что (если =), (то =), (поскольку = -).   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600" dirty="0">
                <a:solidFill>
                  <a:srgbClr val="4E3B30"/>
                </a:solidFill>
              </a:rPr>
              <a:t>                          </a:t>
            </a:r>
            <a:r>
              <a:rPr lang="ru-RU" sz="1200" dirty="0">
                <a:solidFill>
                  <a:srgbClr val="4E3B30"/>
                </a:solidFill>
              </a:rPr>
              <a:t>определит.              </a:t>
            </a:r>
            <a:r>
              <a:rPr lang="ru-RU" sz="1200" dirty="0" err="1">
                <a:solidFill>
                  <a:srgbClr val="4E3B30"/>
                </a:solidFill>
              </a:rPr>
              <a:t>изъясн</a:t>
            </a:r>
            <a:r>
              <a:rPr lang="ru-RU" sz="1200" dirty="0">
                <a:solidFill>
                  <a:srgbClr val="4E3B30"/>
                </a:solidFill>
              </a:rPr>
              <a:t>.         условия                    причины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0472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04664"/>
            <a:ext cx="8610600" cy="2160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Проверочная работа</a:t>
            </a: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1 вариант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2 вариант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528131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b="1" dirty="0">
                <a:latin typeface="Times New Roman"/>
                <a:ea typeface="Calibri"/>
                <a:cs typeface="Times New Roman"/>
              </a:rPr>
              <a:t>Расставьте знаки препинания: укажите все цифры, на месте которых в предложении должны  стоять запятые?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1.И.Е.Репин </a:t>
            </a: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признавался (1) что (2) пока он работает над портретом (3) в его душе живет влюблённость в того человека (4) чей портрет он пишет.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Ответ: _____________________________ </a:t>
            </a:r>
            <a:endParaRPr lang="ru-RU" sz="1500" dirty="0">
              <a:solidFill>
                <a:srgbClr val="4E3B3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2. Алексей Павлович вставал с ранней зарёй (1) и (2) когда он вдыхал напоённый влажным запахом росы прохладный воздух (3) на душе у него становилось (4) легко и просторно.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Ответ: _____________________________ 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. Мальчик рос смышлёным и здоровым (1) и (2) когда он стал старше (3) отец разрешил ему делить с рыбками (4) трудности и опасности морского промысла.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4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Ответ: _____________________________ 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. Человек меняется с течением времени (1) и (2) чтобы понять логику поступков литературного героя или людей прошлого (3) надо представлять себе (4) как они жили, почему поступали так, а не иначе.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Ответ: _____________________________ 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. Но река величаво несёт свои воды (1) и какое ей дело до этих цветов (2) которые плывут (3) по воде (4) как недавно плыли льдины.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3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Ответ: _____________________________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5065291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b="1" dirty="0">
                <a:latin typeface="Times New Roman"/>
                <a:ea typeface="Calibri"/>
                <a:cs typeface="Times New Roman"/>
              </a:rPr>
              <a:t>Расставьте знаки препинания: укажите все цифры, на месте которых в предложении должны  стоять запятые?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lvl="0" indent="0">
              <a:buClr>
                <a:srgbClr val="F0A22E"/>
              </a:buClr>
              <a:buNone/>
            </a:pPr>
            <a:endParaRPr lang="ru-RU" sz="1500" dirty="0">
              <a:solidFill>
                <a:srgbClr val="4E3B3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1. Через пару часов (1) когда стало уже совсем жарко (2) и толчея в порту замерла (3) мальчики выбрались за городскую черту (4) и поднялись на холм (5) с которого видна гавань.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Ответ: _____________________________ 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. Стая диких уток с пронзительным криком промчалась над нашими головами (1) и (2) когда мы услышали (3) с каким шумом они опустились на реку (4) нам стало немного не по себе.  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: _____________________________ 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Люся была мягко настойчива (1) и (2) хотя вспомнить всё было трудно (3) постепенно старушка рассказала (4) как было дело.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Ответ: _____________________________ 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. Князя в имении не ждали (1) так как никто не знал (2) приедет ли он (3) и (4) поэтому его появление стало для всех неожиданностью.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Ответ: _____________________________ 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. Сестра ничего не ответила (1) и (2) чтобы отвлечься от неприятного ей разговора (3) она подошла к клетке с птицами и стала рассеянно подсыпать зерно в кормушки (4) хотя они уже были полны.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15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Ответ: _____________________________ </a:t>
            </a:r>
          </a:p>
          <a:p>
            <a:pPr marL="0" lvl="0" indent="0">
              <a:buClr>
                <a:srgbClr val="F0A22E"/>
              </a:buClr>
              <a:buNone/>
            </a:pPr>
            <a:endParaRPr lang="ru-RU" sz="1500" dirty="0">
              <a:solidFill>
                <a:srgbClr val="4E3B3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297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780929"/>
            <a:ext cx="8458200" cy="3294858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ru-RU" sz="2400" cap="none" dirty="0">
                <a:solidFill>
                  <a:srgbClr val="4E3B30">
                    <a:shade val="75000"/>
                  </a:srgbClr>
                </a:solidFill>
                <a:effectLst/>
                <a:latin typeface="Franklin Gothic Book"/>
                <a:ea typeface="+mn-ea"/>
                <a:cs typeface="+mn-cs"/>
              </a:rPr>
              <a:t/>
            </a:r>
            <a:br>
              <a:rPr lang="ru-RU" sz="2400" cap="none" dirty="0">
                <a:solidFill>
                  <a:srgbClr val="4E3B30">
                    <a:shade val="75000"/>
                  </a:srgbClr>
                </a:solidFill>
                <a:effectLst/>
                <a:latin typeface="Franklin Gothic Book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708920"/>
            <a:ext cx="8458200" cy="2232248"/>
          </a:xfrm>
        </p:spPr>
        <p:txBody>
          <a:bodyPr>
            <a:normAutofit/>
          </a:bodyPr>
          <a:lstStyle/>
          <a:p>
            <a:pPr algn="ctr"/>
            <a:r>
              <a:rPr lang="ru-RU" sz="3600" b="1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«</a:t>
            </a:r>
            <a:r>
              <a:rPr lang="ru-RU" sz="3600" b="1" cap="all" dirty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Сложные предложения и знаки препинания в них».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9738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Задания к тексту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988840"/>
            <a:ext cx="8686800" cy="4392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Укажите верную характеристику 4 предложения.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сложносочинённое     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 простое осложнённое</a:t>
            </a:r>
          </a:p>
          <a:p>
            <a:pPr marL="0" lv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бессоюзное сложное       4) </a:t>
            </a:r>
            <a:r>
              <a:rPr lang="ru-RU" sz="2400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сложноподчинённое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04664"/>
            <a:ext cx="879995" cy="144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940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Задания к тексту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Clr>
                <a:srgbClr val="F0A22E"/>
              </a:buClr>
              <a:buNone/>
            </a:pPr>
            <a:r>
              <a:rPr lang="ru-RU" sz="2400" b="1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Укажите правильное объяснение постановки запятой или её отсутствия  в предложении:</a:t>
            </a:r>
            <a:endParaRPr lang="ru-RU" sz="2400" dirty="0">
              <a:solidFill>
                <a:srgbClr val="4E3B3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F0A22E"/>
              </a:buClr>
              <a:buNone/>
            </a:pPr>
            <a:r>
              <a:rPr lang="ru-RU" sz="2400" b="1" i="1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С пятью грамматическими ошибками, замеченными критиками в его стихах, Пушкин согласился _ и впоследствии написал…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24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1) Сложное предложение, перед союзом И нужна запятая.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24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2) Простое предложение с однородными членами, перед союзом И запятая НЕ нужна.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24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3) Сложное предложение, перед союзом И запятая НЕ нужна.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24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4) Простое предложение с однородными членами, перед союзом И запятая  нужна.   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22378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Задания к тексту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Clr>
                <a:srgbClr val="F0A22E"/>
              </a:buClr>
              <a:buNone/>
            </a:pPr>
            <a:r>
              <a:rPr lang="ru-RU" sz="2400" b="1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Как объяснить постановку тире в предложении?</a:t>
            </a:r>
            <a:endParaRPr lang="ru-RU" sz="2400" dirty="0">
              <a:solidFill>
                <a:srgbClr val="4E3B3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F0A22E"/>
              </a:buClr>
              <a:buNone/>
            </a:pPr>
            <a:r>
              <a:rPr lang="ru-RU" sz="2400" b="1" i="1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Трудно безупречно говорить по-русски - ошибки допускают самые грамотные люди.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24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1)Вторая часть бессоюзного сложного предложения противопоставляется первой.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24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2)Вторая часть бессоюзного сложного предложения указывает на следствие того. О чём говорится в первой части.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24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3)Однородные члены, стоящие перед обобщающим словом.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24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4)Тире между подлежащим и сказуемым. 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78215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Задания к тексту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Clr>
                <a:srgbClr val="F0A22E"/>
              </a:buClr>
              <a:buNone/>
            </a:pPr>
            <a:r>
              <a:rPr lang="ru-RU" sz="2400" b="1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В каком варианте ответа  указаны все цифры, на месте которых  в предложении должны стоять запятые?</a:t>
            </a:r>
            <a:endParaRPr lang="ru-RU" sz="2400" dirty="0">
              <a:solidFill>
                <a:srgbClr val="4E3B3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F0A22E"/>
              </a:buClr>
              <a:buNone/>
            </a:pPr>
            <a:r>
              <a:rPr lang="ru-RU" sz="2400" b="1" i="1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i="1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33) Похвалы (1) как и любому пишущему человеку (2) ему были приятны (3) а статьи (4) написанные с единственной целью оскорбить поэта(5) Александра Сергеевича сердили.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sz="2400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    1) 1,2,3,4,5          </a:t>
            </a:r>
            <a:r>
              <a:rPr lang="ru-RU" sz="24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2) 3,4,5             3) 1,2,3            4) 3   </a:t>
            </a:r>
            <a:endParaRPr lang="ru-RU" sz="2400" dirty="0" smtClean="0">
              <a:solidFill>
                <a:srgbClr val="4E3B3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F0A22E"/>
              </a:buClr>
              <a:buNone/>
            </a:pPr>
            <a:endParaRPr lang="ru-RU" sz="2400" b="1" dirty="0" smtClean="0">
              <a:solidFill>
                <a:srgbClr val="4E3B3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F0A22E"/>
              </a:buClr>
              <a:buNone/>
            </a:pPr>
            <a:r>
              <a:rPr lang="ru-RU" sz="2400" b="1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Среди </a:t>
            </a:r>
            <a:r>
              <a:rPr lang="ru-RU" sz="2400" b="1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предложений 3-25 найдите сложноподчинённое предложение с неоднородным (параллельным) подчинением придаточных. Напишите номер этого предложения.</a:t>
            </a:r>
            <a:endParaRPr lang="ru-RU" sz="2400" dirty="0">
              <a:solidFill>
                <a:srgbClr val="4E3B3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F0A22E"/>
              </a:buClr>
              <a:buNone/>
            </a:pPr>
            <a:endParaRPr lang="ru-RU" sz="2400" dirty="0">
              <a:solidFill>
                <a:srgbClr val="4E3B3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F0A22E"/>
              </a:buClr>
              <a:buNone/>
            </a:pPr>
            <a:endParaRPr lang="ru-RU" sz="2400" dirty="0">
              <a:solidFill>
                <a:srgbClr val="4E3B3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48372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Проверьте себя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Укажите верную характеристику 4 предложения.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1) сложносочинённое          3) простое осложнённое</a:t>
            </a:r>
          </a:p>
          <a:p>
            <a:pPr marL="0" lv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бессоюзное сложное      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u="sng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сложноподчинённое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Укажите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правильное объяснение постановки запятой или её отсутствия  в предложении: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 пятью грамматическими ошибками, замеченными критиками в его стихах, Пушкин согласился _ и впоследствии написал…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1) Сложное предложение, перед союзом И нужна запятая.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Простое предложение с однородными членами, перед союзом И запятая НЕ нужна.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3) Сложное предложение, перед союзом И запятая НЕ нужна.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4) Простое предложение с однородными членами, перед союзом И запятая  нужна.  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Как объяснить постановку тире в предложении?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Трудно безупречно говорить по-русски - ошибки допускают самые грамотные люди.</a:t>
            </a:r>
          </a:p>
          <a:p>
            <a:pPr marL="0" lv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1)Вторая часть бессоюзного сложного предложения противопоставляется первой.</a:t>
            </a:r>
          </a:p>
          <a:p>
            <a:pPr marL="0" lvl="0" indent="0">
              <a:buNone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2)Вторая часть бессоюзного сложного предложения указывает на следствие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того, о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чём говорится в первой части.</a:t>
            </a:r>
          </a:p>
          <a:p>
            <a:pPr marL="0" lv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3)Однородные члены, стоящие перед обобщающим словом.</a:t>
            </a:r>
          </a:p>
          <a:p>
            <a:pPr marL="0" lv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4)Тире между подлежащим и сказуемым.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каком варианте ответа  указаны все цифры, на месте которых  в предложении должны стоять запятые?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(33) Похвалы (1) как и любому пишущему человеку (2) ему были приятны (3) а статьи (4) написанные с единственной целью оскорбить поэта(5) Александра Сергеевича сердили.</a:t>
            </a:r>
          </a:p>
          <a:p>
            <a:pPr marL="0" indent="0">
              <a:buNone/>
            </a:pP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1) 1,2,3,4,5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2) 3,4,5             3) 1,2,3            4) 3  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предложений 3-25 найдите сложноподчинённое предложение с неоднородным (параллельным) подчинением придаточных. Напишите номер этого предложения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_____17_______</a:t>
            </a:r>
            <a:endParaRPr lang="ru-RU" u="sng" dirty="0"/>
          </a:p>
        </p:txBody>
      </p:sp>
      <p:pic>
        <p:nvPicPr>
          <p:cNvPr id="7171" name="Picture 3" descr="C:\Users\Татьяна\AppData\Local\Microsoft\Windows\Temporary Internet Files\Content.IE5\LXUL79OB\MC90023992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425" y="155575"/>
            <a:ext cx="1773238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83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60364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Орфоэпия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Расставьте ударения в словах.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564904"/>
            <a:ext cx="8686800" cy="351522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Диспансер,  документ, жалюзи, знамение,  каталог,  красивее,  намерение,  обеспечение, оптовый,  премирование, созыв, средства, узаконение, ходатайство, эксперт.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Татьяна\AppData\Local\Microsoft\Windows\Temporary Internet Files\Content.IE5\76ZT8298\MC90043485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96752"/>
            <a:ext cx="1359544" cy="135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71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Ключ к тексту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273668"/>
              </p:ext>
            </p:extLst>
          </p:nvPr>
        </p:nvGraphicFramePr>
        <p:xfrm>
          <a:off x="467545" y="1556793"/>
          <a:ext cx="8136904" cy="504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8471"/>
                <a:gridCol w="3888433"/>
              </a:tblGrid>
              <a:tr h="484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Проблема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Позиция автора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99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Проблема правильности русской речи. (Можно ли избежать  ошибок в разговорной речи? Есть ли абсолютно грамотные люди?)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Безупречно говорить по-русски трудно. Вердикт «Абсолютно грамотен!» вообще невозможен!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56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Проблема отношения человека к собственным ошибкам. (Как следует относиться к своим ошибкам?)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Ошибки следует исправлять в любом случае.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2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4800" y="1700808"/>
            <a:ext cx="8686800" cy="208823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Домашнее задание: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сочинение по тексту М. д.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аксёновой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Татьяна\AppData\Local\Microsoft\Windows\Temporary Internet Files\Content.IE5\9HWYK6VW\MC900435751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437112"/>
            <a:ext cx="1571625" cy="163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869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Проверьте себя.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060848"/>
            <a:ext cx="8686800" cy="401927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ДиспансЕр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жалюзИ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знАмение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каталОг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красИвее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намЕрение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обеспЕчение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оптОвый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премировАние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созЫв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срЕдства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узаконЕние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ходАтайство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экспЕрт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099" name="Picture 3" descr="C:\Users\Татьяна\AppData\Local\Microsoft\Windows\Temporary Internet Files\Content.IE5\E0B2UPU5\MC90039800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24744"/>
            <a:ext cx="1248135" cy="1241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63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43608"/>
          </a:xfrm>
        </p:spPr>
        <p:txBody>
          <a:bodyPr>
            <a:normAutofit/>
          </a:bodyPr>
          <a:lstStyle/>
          <a:p>
            <a:r>
              <a:rPr lang="ru-RU" i="1" u="sng" dirty="0" smtClean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Задание 6.</a:t>
            </a:r>
            <a:r>
              <a:rPr lang="ru-RU" u="sng" dirty="0" smtClean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400" u="sng" dirty="0" smtClean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1</a:t>
            </a:r>
            <a:r>
              <a:rPr lang="ru-RU" sz="3100" u="sng" dirty="0" smtClean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. </a:t>
            </a:r>
            <a:r>
              <a:rPr lang="ru-RU" sz="3100" u="sng" dirty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Укажите  пример с ошибкой в образовании формы слова</a:t>
            </a:r>
            <a:r>
              <a:rPr lang="ru-RU" sz="3100" dirty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420888"/>
            <a:ext cx="8686800" cy="3659237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к </a:t>
            </a:r>
            <a:r>
              <a:rPr lang="ru-RU" dirty="0"/>
              <a:t>две тысячи шестому году  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>
                <a:solidFill>
                  <a:srgbClr val="4E3B30"/>
                </a:solidFill>
              </a:rPr>
              <a:t>хорошо </a:t>
            </a:r>
            <a:r>
              <a:rPr lang="ru-RU" dirty="0" err="1">
                <a:solidFill>
                  <a:srgbClr val="4E3B30"/>
                </a:solidFill>
              </a:rPr>
              <a:t>стригёт</a:t>
            </a:r>
            <a:r>
              <a:rPr lang="ru-RU" dirty="0" smtClean="0"/>
              <a:t>          </a:t>
            </a:r>
          </a:p>
          <a:p>
            <a:pPr marL="514350" indent="-514350">
              <a:buAutoNum type="arabicParenR"/>
            </a:pPr>
            <a:r>
              <a:rPr lang="ru-RU" dirty="0" smtClean="0"/>
              <a:t>выгодные договоры</a:t>
            </a:r>
          </a:p>
          <a:p>
            <a:pPr marL="514350" indent="-514350">
              <a:buAutoNum type="arabicParenR"/>
            </a:pPr>
            <a:r>
              <a:rPr lang="ru-RU" dirty="0" smtClean="0"/>
              <a:t>длиннее всего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195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43608"/>
          </a:xfrm>
        </p:spPr>
        <p:txBody>
          <a:bodyPr>
            <a:normAutofit/>
          </a:bodyPr>
          <a:lstStyle/>
          <a:p>
            <a:r>
              <a:rPr lang="ru-RU" i="1" u="sng" dirty="0" smtClean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Задание 6.</a:t>
            </a:r>
            <a:r>
              <a:rPr lang="ru-RU" u="sng" dirty="0" smtClean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3100" u="sng" dirty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2. Укажите  пример с ошибкой в образовании формы слова</a:t>
            </a:r>
            <a:r>
              <a:rPr lang="ru-RU" sz="3100" dirty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348880"/>
            <a:ext cx="7704856" cy="373124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1)сотрёт с </a:t>
            </a:r>
            <a:r>
              <a:rPr lang="ru-RU" dirty="0" smtClean="0"/>
              <a:t>доски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дорогим </a:t>
            </a:r>
            <a:r>
              <a:rPr lang="ru-RU" dirty="0" smtClean="0"/>
              <a:t>шампунем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3) </a:t>
            </a:r>
            <a:r>
              <a:rPr lang="ru-RU" dirty="0"/>
              <a:t>в трёхстах </a:t>
            </a:r>
            <a:r>
              <a:rPr lang="ru-RU" dirty="0" smtClean="0"/>
              <a:t>метрах</a:t>
            </a:r>
          </a:p>
          <a:p>
            <a:pPr marL="0" indent="0">
              <a:buNone/>
            </a:pPr>
            <a:r>
              <a:rPr lang="ru-RU" dirty="0"/>
              <a:t>4) пара сапогов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77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71600"/>
          </a:xfrm>
        </p:spPr>
        <p:txBody>
          <a:bodyPr>
            <a:normAutofit/>
          </a:bodyPr>
          <a:lstStyle/>
          <a:p>
            <a:r>
              <a:rPr lang="ru-RU" i="1" u="sng" dirty="0" smtClean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Задание 6.</a:t>
            </a:r>
            <a:r>
              <a:rPr lang="ru-RU" u="sng" dirty="0" smtClean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3100" u="sng" dirty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3</a:t>
            </a:r>
            <a:r>
              <a:rPr lang="ru-RU" sz="3100" u="sng" dirty="0" smtClean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. </a:t>
            </a:r>
            <a:r>
              <a:rPr lang="ru-RU" sz="3100" u="sng" dirty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Укажите  пример с ошибкой в образовании формы слова</a:t>
            </a:r>
            <a:r>
              <a:rPr lang="ru-RU" sz="3100" dirty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204864"/>
            <a:ext cx="8227640" cy="387526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1</a:t>
            </a:r>
            <a:r>
              <a:rPr lang="ru-RU" dirty="0"/>
              <a:t>) по обоим </a:t>
            </a:r>
            <a:r>
              <a:rPr lang="ru-RU" dirty="0" smtClean="0"/>
              <a:t>сторонам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2</a:t>
            </a:r>
            <a:r>
              <a:rPr lang="ru-RU" dirty="0"/>
              <a:t>) помашите </a:t>
            </a:r>
            <a:r>
              <a:rPr lang="ru-RU" dirty="0" smtClean="0"/>
              <a:t>отъезжающим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3</a:t>
            </a:r>
            <a:r>
              <a:rPr lang="ru-RU" dirty="0"/>
              <a:t>) петь ещё </a:t>
            </a:r>
            <a:r>
              <a:rPr lang="ru-RU" dirty="0" smtClean="0"/>
              <a:t>звонче</a:t>
            </a:r>
          </a:p>
          <a:p>
            <a:pPr marL="0" indent="0">
              <a:buNone/>
            </a:pPr>
            <a:r>
              <a:rPr lang="ru-RU" dirty="0" smtClean="0"/>
              <a:t>  4</a:t>
            </a:r>
            <a:r>
              <a:rPr lang="ru-RU" dirty="0"/>
              <a:t>) все инженеры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556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92696"/>
            <a:ext cx="8686800" cy="1152128"/>
          </a:xfrm>
        </p:spPr>
        <p:txBody>
          <a:bodyPr>
            <a:normAutofit/>
          </a:bodyPr>
          <a:lstStyle/>
          <a:p>
            <a:r>
              <a:rPr lang="ru-RU" i="1" u="sng" dirty="0" smtClean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Задание 6.</a:t>
            </a:r>
            <a:r>
              <a:rPr lang="ru-RU" u="sng" dirty="0" smtClean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3100" u="sng" dirty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4</a:t>
            </a:r>
            <a:r>
              <a:rPr lang="ru-RU" sz="3100" u="sng" dirty="0" smtClean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. </a:t>
            </a:r>
            <a:r>
              <a:rPr lang="ru-RU" sz="3100" u="sng" dirty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Укажите  пример с ошибкой в образовании формы слова</a:t>
            </a:r>
            <a:r>
              <a:rPr lang="ru-RU" sz="3100" dirty="0">
                <a:solidFill>
                  <a:srgbClr val="4E3B30"/>
                </a:solidFill>
                <a:effectLst/>
                <a:latin typeface="Times New Roman"/>
                <a:ea typeface="Calibri"/>
              </a:rPr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276872"/>
            <a:ext cx="8686800" cy="380325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1) положи на полку </a:t>
            </a:r>
            <a:r>
              <a:rPr lang="ru-RU" dirty="0" smtClean="0"/>
              <a:t>        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2</a:t>
            </a:r>
            <a:r>
              <a:rPr lang="ru-RU" dirty="0"/>
              <a:t>) несколько яблок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>
                <a:solidFill>
                  <a:srgbClr val="4E3B30"/>
                </a:solidFill>
              </a:rPr>
              <a:t>3) более лучший ответ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 4</a:t>
            </a:r>
            <a:r>
              <a:rPr lang="ru-RU" dirty="0"/>
              <a:t>) семьюдесятью процентами</a:t>
            </a:r>
          </a:p>
        </p:txBody>
      </p:sp>
    </p:spTree>
    <p:extLst>
      <p:ext uri="{BB962C8B-B14F-4D97-AF65-F5344CB8AC3E}">
        <p14:creationId xmlns:p14="http://schemas.microsoft.com/office/powerpoint/2010/main" val="51502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81000" y="3356993"/>
            <a:ext cx="8458200" cy="252028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Тема  урока:</a:t>
            </a:r>
            <a:br>
              <a:rPr lang="ru-RU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«Сложные предложения и знаки препинания в них».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381000" y="3284984"/>
            <a:ext cx="8458200" cy="2304256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238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Грамотная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речь и письмо всегда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отличительной особенностью образованных и культурных людей, которые прекрасно понимали,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что_если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допустить правописание слов по принципу «как слышим, так и пишем», то ни о какой грамотности  и культуре не может быть и речи, поскольку слышит каждый по-своему.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</a:t>
            </a:r>
            <a:endParaRPr lang="ru-RU" dirty="0"/>
          </a:p>
        </p:txBody>
      </p:sp>
      <p:pic>
        <p:nvPicPr>
          <p:cNvPr id="5122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157192"/>
            <a:ext cx="1558999" cy="1333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88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694</TotalTime>
  <Words>1588</Words>
  <Application>Microsoft Office PowerPoint</Application>
  <PresentationFormat>Экран (4:3)</PresentationFormat>
  <Paragraphs>121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Тема  урока: «Сложные предложения и знаки препинания в них».</vt:lpstr>
      <vt:lpstr>Задание  4. Орфоэпия Расставьте ударения в словах.</vt:lpstr>
      <vt:lpstr>Проверьте себя. </vt:lpstr>
      <vt:lpstr>Задание 6. 1. Укажите  пример с ошибкой в образовании формы слова. </vt:lpstr>
      <vt:lpstr>Задание 6. 2. Укажите  пример с ошибкой в образовании формы слова. </vt:lpstr>
      <vt:lpstr>Задание 6. 3. Укажите  пример с ошибкой в образовании формы слова. </vt:lpstr>
      <vt:lpstr>Задание 6. 4. Укажите  пример с ошибкой в образовании формы слова. </vt:lpstr>
      <vt:lpstr>Тема  урока: «Сложные предложения и знаки препинания в них».</vt:lpstr>
      <vt:lpstr>Презентация PowerPoint</vt:lpstr>
      <vt:lpstr>Презентация PowerPoint</vt:lpstr>
      <vt:lpstr>Презентация PowerPoint</vt:lpstr>
      <vt:lpstr>Презентация PowerPoint</vt:lpstr>
      <vt:lpstr>Проверочная работа</vt:lpstr>
      <vt:lpstr> </vt:lpstr>
      <vt:lpstr>Задания к тексту</vt:lpstr>
      <vt:lpstr>Задания к тексту</vt:lpstr>
      <vt:lpstr>Задания к тексту</vt:lpstr>
      <vt:lpstr>Задания к тексту</vt:lpstr>
      <vt:lpstr>Проверьте себя</vt:lpstr>
      <vt:lpstr>Ключ к тексту</vt:lpstr>
      <vt:lpstr>Домашнее задание: сочинение по тексту М. д. аксёновой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«Сложные предложения и знаки препинания в них».</dc:title>
  <dc:creator>Татьяна</dc:creator>
  <cp:lastModifiedBy>Татьяна</cp:lastModifiedBy>
  <cp:revision>41</cp:revision>
  <dcterms:created xsi:type="dcterms:W3CDTF">2014-01-22T19:07:36Z</dcterms:created>
  <dcterms:modified xsi:type="dcterms:W3CDTF">2016-09-11T12:18:31Z</dcterms:modified>
</cp:coreProperties>
</file>