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74" r:id="rId12"/>
    <p:sldId id="267" r:id="rId13"/>
    <p:sldId id="268" r:id="rId14"/>
    <p:sldId id="270" r:id="rId15"/>
    <p:sldId id="269" r:id="rId16"/>
    <p:sldId id="272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0EC2"/>
    <a:srgbClr val="0000FF"/>
    <a:srgbClr val="4D0BC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432" y="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B0A99-5672-4489-A675-28E679875268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62439-B208-4C9B-B510-1DC2390930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62439-B208-4C9B-B510-1DC239093082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Девятнадцатое ноября</a:t>
            </a:r>
            <a:br>
              <a:rPr lang="ru-RU" dirty="0" smtClean="0"/>
            </a:br>
            <a:r>
              <a:rPr lang="ru-RU" dirty="0" smtClean="0"/>
              <a:t>Классная работа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88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Источник информации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Исчерпывающе -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1.Лексическое значение слова.</a:t>
            </a:r>
          </a:p>
          <a:p>
            <a:pPr marL="742950" indent="-742950" algn="ctr">
              <a:buAutoNum type="arabicPeriod" startAt="2"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А)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[  - =  ], и [  -  = ]. - …</a:t>
            </a:r>
          </a:p>
          <a:p>
            <a:pPr marL="742950" indent="-742950" algn="ctr"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Б</a:t>
            </a:r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(Когда…    ),  [      ]. - …</a:t>
            </a:r>
          </a:p>
          <a:p>
            <a:pPr marL="742950" indent="-742950"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3.Определите  в предложении синтаксическую функцию наречия </a:t>
            </a:r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исчерпывающе.</a:t>
            </a:r>
          </a:p>
          <a:p>
            <a:pPr marL="742950" indent="-742950" algn="ctr">
              <a:buNone/>
            </a:pP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63184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280EC2"/>
                </a:solidFill>
                <a:latin typeface="Times New Roman" pitchFamily="18" charset="0"/>
                <a:cs typeface="Times New Roman" pitchFamily="18" charset="0"/>
              </a:rPr>
              <a:t>Гимнастика </a:t>
            </a:r>
            <a:endParaRPr lang="ru-RU" sz="3600" dirty="0">
              <a:solidFill>
                <a:srgbClr val="280EC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Дом, в котором нет книг,  подобен телу, лишенному души. </a:t>
            </a:r>
          </a:p>
          <a:p>
            <a:pPr>
              <a:buNone/>
            </a:pPr>
            <a:r>
              <a:rPr lang="ru-RU" sz="43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(Марк Туллий Цицерон).</a:t>
            </a:r>
          </a:p>
          <a:p>
            <a:pPr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-Обведите глазами слово из 4 букв, в котором на конце происходит оглушение.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Источник информации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85860"/>
            <a:ext cx="8229600" cy="484030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Работа в группах: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1.Определите автора и название произведения.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Найдите  словосочетания: 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глагол +наречие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Укажите  способ образования наречий.</a:t>
            </a:r>
          </a:p>
          <a:p>
            <a:pPr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Проверим себя! </a:t>
            </a:r>
            <a:b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(самостоятельно)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571612"/>
            <a:ext cx="8229600" cy="49117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1в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2в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неплохой                            бесплатный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угнетающий                       умоляющий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четыре                                 три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мало –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куда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нибудь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>
            <a:off x="2857488" y="4214818"/>
            <a:ext cx="500066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500298" y="2500306"/>
            <a:ext cx="500066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285984" y="3643314"/>
            <a:ext cx="1285884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7500958" y="2500306"/>
            <a:ext cx="500066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7715272" y="3071810"/>
            <a:ext cx="500066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215074" y="3643314"/>
            <a:ext cx="107157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143240" y="3071810"/>
            <a:ext cx="500066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0800000">
            <a:off x="7500958" y="4286256"/>
            <a:ext cx="500066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Проверим себя! 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91174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1вариант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неплохой          неплох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угнетающий           угнетающ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четыре          четыре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мало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мало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мало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мало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pPr>
              <a:buNone/>
            </a:pPr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2 вариант</a:t>
            </a:r>
          </a:p>
          <a:p>
            <a:pPr>
              <a:buNone/>
            </a:pPr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бесплатный           бесплатн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умоляющий           умоляющ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три             три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жды</a:t>
            </a:r>
          </a:p>
          <a:p>
            <a:pPr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куда -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нибудь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куда</a:t>
            </a:r>
          </a:p>
          <a:p>
            <a:pPr>
              <a:buNone/>
            </a:pPr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714612" y="2214554"/>
            <a:ext cx="500066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0800000">
            <a:off x="2571736" y="2928934"/>
            <a:ext cx="285752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2571736" y="4429132"/>
            <a:ext cx="500066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0800000">
            <a:off x="2714612" y="5572140"/>
            <a:ext cx="35719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357422" y="1857364"/>
            <a:ext cx="500066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2143108" y="2571744"/>
            <a:ext cx="500066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2571736" y="4786322"/>
            <a:ext cx="500066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1714480" y="5143512"/>
            <a:ext cx="500066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71462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Источник информации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1018347-825f8e14f68f540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1071546"/>
            <a:ext cx="3357586" cy="4000528"/>
          </a:xfrm>
        </p:spPr>
      </p:pic>
      <p:sp>
        <p:nvSpPr>
          <p:cNvPr id="5" name="TextBox 4"/>
          <p:cNvSpPr txBox="1"/>
          <p:nvPr/>
        </p:nvSpPr>
        <p:spPr>
          <a:xfrm>
            <a:off x="642910" y="5143512"/>
            <a:ext cx="4714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Портрет М.Ю.Лермонтова в вицмундире </a:t>
            </a:r>
            <a:r>
              <a:rPr lang="ru-RU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лейб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–гвардии Гусарского полка. Художник Филипп Осипович </a:t>
            </a:r>
            <a:r>
              <a:rPr lang="ru-RU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Будкин</a:t>
            </a:r>
            <a:r>
              <a:rPr lang="ru-RU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1834г.</a:t>
            </a:r>
            <a:endParaRPr lang="ru-RU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AutoShape 2" descr="1018347-825f8e14f68f540f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214810" y="1571612"/>
            <a:ext cx="42862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Допишите предложения.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полотна (на) нас  (как?)смотр..т  м..л..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рдеец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Его  ч..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гл..за (как?)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..крыты. Маленькие усики  (как?) выделяю (т,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(каком?) л..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Задание </a:t>
            </a:r>
            <a:endParaRPr lang="ru-RU" sz="32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8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1.Объясните орфограммы.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2.Определите синтаксическую функцию наречий.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3.Определите разряды наречий по значению.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4.Укажите образование одного наречия.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5.Найдите все местоимения, определите их разряд.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ru-RU" sz="2400" b="1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Найдите ошибочное утверждение о предложении текста: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А)первое предложение 1-составное; Б)второе предложение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2-составное.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7.Определите тип речи.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Наши итоги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868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1.Диалог по теме урока.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2.Самооценка.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3.Домашнее задание: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упр.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223 (197), 224 (198), 226 (200):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последние строчки) - по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заданию;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б)карточка по теме (5т.+5 пр.);</a:t>
            </a:r>
          </a:p>
          <a:p>
            <a:pPr>
              <a:buNone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в)представить теоретический материал параграфа опорной схемой в словарике.</a:t>
            </a:r>
            <a:endParaRPr lang="ru-RU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7242" y="714356"/>
            <a:ext cx="8229600" cy="785818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Подумаем!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7242" y="1285860"/>
            <a:ext cx="8229600" cy="4840303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синеет мягче                       светит выше</a:t>
            </a:r>
          </a:p>
          <a:p>
            <a:pPr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-Что это записано?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-Что общего в этих словосочетаниях?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-Как  образовались наречия мягче и выше?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-От каких частей речи образованы наречия: мягко, высоко?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Вывод по словообразованию.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643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-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Как вы думаете,  существуют ли другие способы образования наречий </a:t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в русском языке?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-Только ли от прилагательных могут образовываться наречия?</a:t>
            </a:r>
          </a:p>
          <a:p>
            <a:pPr algn="ct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Тема?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Цели?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143000"/>
          </a:xfrm>
        </p:spPr>
        <p:txBody>
          <a:bodyPr/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Словообразование наречий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57242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Медленн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быстр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бок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сух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плохо, </a:t>
            </a:r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завтра.</a:t>
            </a:r>
          </a:p>
          <a:p>
            <a:pPr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Вывод: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1)существуют следующие способы образования наречий:…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85852" y="2786058"/>
          <a:ext cx="6453189" cy="1188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1063"/>
                <a:gridCol w="2151063"/>
                <a:gridCol w="215106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медленно</a:t>
                      </a:r>
                    </a:p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 быстро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сбоку</a:t>
                      </a:r>
                    </a:p>
                    <a:p>
                      <a:pPr algn="ctr"/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досуха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неплохо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назавтра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rot="5400000" flipH="1" flipV="1">
            <a:off x="3036084" y="2893217"/>
            <a:ext cx="142875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rot="16200000" flipV="1">
            <a:off x="3107521" y="2893216"/>
            <a:ext cx="142877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2893208" y="3464719"/>
            <a:ext cx="142875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6200000" flipV="1">
            <a:off x="2964645" y="3464718"/>
            <a:ext cx="142877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4822033" y="2893216"/>
            <a:ext cx="142875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V="1">
            <a:off x="4893470" y="2893215"/>
            <a:ext cx="142877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4964909" y="3464721"/>
            <a:ext cx="142875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V="1">
            <a:off x="5036346" y="3464720"/>
            <a:ext cx="142877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Группа 20"/>
          <p:cNvGrpSpPr/>
          <p:nvPr/>
        </p:nvGrpSpPr>
        <p:grpSpPr>
          <a:xfrm>
            <a:off x="5928528" y="2928934"/>
            <a:ext cx="429422" cy="142876"/>
            <a:chOff x="1785918" y="2643182"/>
            <a:chExt cx="429422" cy="142876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>
              <a:off x="1785918" y="2643182"/>
              <a:ext cx="428628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 rot="5400000">
              <a:off x="2143902" y="2714620"/>
              <a:ext cx="142082" cy="79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Группа 21"/>
          <p:cNvGrpSpPr/>
          <p:nvPr/>
        </p:nvGrpSpPr>
        <p:grpSpPr>
          <a:xfrm>
            <a:off x="5857884" y="3500438"/>
            <a:ext cx="429422" cy="142876"/>
            <a:chOff x="1785918" y="2643182"/>
            <a:chExt cx="429422" cy="142876"/>
          </a:xfrm>
        </p:grpSpPr>
        <p:cxnSp>
          <p:nvCxnSpPr>
            <p:cNvPr id="23" name="Прямая соединительная линия 22"/>
            <p:cNvCxnSpPr/>
            <p:nvPr/>
          </p:nvCxnSpPr>
          <p:spPr>
            <a:xfrm>
              <a:off x="1785918" y="2643182"/>
              <a:ext cx="428628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5400000">
              <a:off x="2143902" y="2714620"/>
              <a:ext cx="142082" cy="79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Прямая соединительная линия 25"/>
          <p:cNvCxnSpPr/>
          <p:nvPr/>
        </p:nvCxnSpPr>
        <p:spPr>
          <a:xfrm>
            <a:off x="4000495" y="2928934"/>
            <a:ext cx="213654" cy="15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4143438" y="3000439"/>
            <a:ext cx="142082" cy="66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Группа 29"/>
          <p:cNvGrpSpPr/>
          <p:nvPr/>
        </p:nvGrpSpPr>
        <p:grpSpPr>
          <a:xfrm>
            <a:off x="3928264" y="3500438"/>
            <a:ext cx="429422" cy="142876"/>
            <a:chOff x="1785918" y="2643182"/>
            <a:chExt cx="429422" cy="142876"/>
          </a:xfrm>
        </p:grpSpPr>
        <p:cxnSp>
          <p:nvCxnSpPr>
            <p:cNvPr id="31" name="Прямая соединительная линия 30"/>
            <p:cNvCxnSpPr/>
            <p:nvPr/>
          </p:nvCxnSpPr>
          <p:spPr>
            <a:xfrm>
              <a:off x="1785918" y="2643182"/>
              <a:ext cx="428628" cy="158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5400000">
              <a:off x="2143902" y="2714620"/>
              <a:ext cx="142082" cy="794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Источник информации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7161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Параграф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16(11), 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упр.№</a:t>
            </a: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222(196) </a:t>
            </a:r>
            <a:endParaRPr lang="ru-RU" sz="36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 каких частей речи могут быть образованы наречия?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Какая существует форма записи, позволяющая определить, как образовано наречие? 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Объясните письменно, как образованы наречия.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Какие новые способы образования наречий вы заметили?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.Какие виды сложения выделяют?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Сложение разных видов (примеры):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643050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Сложение слов.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Сложение с первым элементом полу-.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Сложение с присоединением суффикса.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Сложение с присоединением приставки.</a:t>
            </a:r>
          </a:p>
          <a:p>
            <a:pPr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Сложение с присоединением 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суффикса и приставки.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Проверим себя</a:t>
            </a:r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41154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Приготовьте и задайте  своему товарищу вопросы по теме урока, оцените ответ.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Проверим себя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бесцеремонн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           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бесцеремонный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нежный                     нежн</a:t>
            </a: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 algn="ctr"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-Чем отличаются эти записи?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10800000">
            <a:off x="3786182" y="2000240"/>
            <a:ext cx="1214446" cy="158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214810" y="3286124"/>
            <a:ext cx="1571636" cy="1588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 flipH="1" flipV="1">
            <a:off x="3393274" y="1750207"/>
            <a:ext cx="142875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V="1">
            <a:off x="3464711" y="1750206"/>
            <a:ext cx="142877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7108049" y="3036093"/>
            <a:ext cx="142875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6200000" flipV="1">
            <a:off x="7179486" y="3036092"/>
            <a:ext cx="142877" cy="7143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Источник информации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1.Упражнение 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224 (198)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36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1.Вывод по словообразованию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наречий.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2.С какими видами орфограмм вы встретились?</a:t>
            </a:r>
          </a:p>
          <a:p>
            <a:pPr algn="ctr">
              <a:buNone/>
            </a:pP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693</TotalTime>
  <Words>566</Words>
  <Application>Microsoft Office PowerPoint</Application>
  <PresentationFormat>Экран (4:3)</PresentationFormat>
  <Paragraphs>117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Девятнадцатое ноября Классная работа </vt:lpstr>
      <vt:lpstr>Подумаем!</vt:lpstr>
      <vt:lpstr>-Как вы думаете,  существуют ли другие способы образования наречий  в русском языке?</vt:lpstr>
      <vt:lpstr>Словообразование наречий</vt:lpstr>
      <vt:lpstr>Источник информации</vt:lpstr>
      <vt:lpstr>Сложение разных видов (примеры):</vt:lpstr>
      <vt:lpstr> Проверим себя!</vt:lpstr>
      <vt:lpstr>Проверим себя!</vt:lpstr>
      <vt:lpstr>Источник информации</vt:lpstr>
      <vt:lpstr>Источник информации</vt:lpstr>
      <vt:lpstr>Гимнастика </vt:lpstr>
      <vt:lpstr>Источник информации</vt:lpstr>
      <vt:lpstr>Проверим себя!  (самостоятельно)</vt:lpstr>
      <vt:lpstr>Проверим себя! </vt:lpstr>
      <vt:lpstr>Источник информации</vt:lpstr>
      <vt:lpstr>Задание </vt:lpstr>
      <vt:lpstr>Наши итоги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User</cp:lastModifiedBy>
  <cp:revision>89</cp:revision>
  <dcterms:created xsi:type="dcterms:W3CDTF">2013-01-28T19:28:30Z</dcterms:created>
  <dcterms:modified xsi:type="dcterms:W3CDTF">2015-11-19T02:56:25Z</dcterms:modified>
</cp:coreProperties>
</file>